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7"/>
  </p:notesMasterIdLst>
  <p:sldIdLst>
    <p:sldId id="256" r:id="rId2"/>
    <p:sldId id="257" r:id="rId3"/>
    <p:sldId id="269" r:id="rId4"/>
    <p:sldId id="263" r:id="rId5"/>
    <p:sldId id="277" r:id="rId6"/>
    <p:sldId id="267" r:id="rId7"/>
    <p:sldId id="282" r:id="rId8"/>
    <p:sldId id="270" r:id="rId9"/>
    <p:sldId id="271" r:id="rId10"/>
    <p:sldId id="280" r:id="rId11"/>
    <p:sldId id="275" r:id="rId12"/>
    <p:sldId id="281" r:id="rId13"/>
    <p:sldId id="279" r:id="rId14"/>
    <p:sldId id="276" r:id="rId15"/>
    <p:sldId id="261" r:id="rId16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C4A88"/>
    <a:srgbClr val="DEA751"/>
    <a:srgbClr val="4472C4"/>
    <a:srgbClr val="1C4B88"/>
    <a:srgbClr val="D8A2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599"/>
  </p:normalViewPr>
  <p:slideViewPr>
    <p:cSldViewPr snapToGrid="0" snapToObjects="1">
      <p:cViewPr varScale="1">
        <p:scale>
          <a:sx n="114" d="100"/>
          <a:sy n="114" d="100"/>
        </p:scale>
        <p:origin x="4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5DC09-CF9E-864F-B3C1-4EF2E4949372}" type="datetimeFigureOut">
              <a:rPr lang="ro-RO" smtClean="0"/>
              <a:t>28.10.2021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E6654-D5D9-C84D-B108-BDFD63BF29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4881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52C3-0824-EE40-B8A6-3B985BEE6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43C605-2AD3-0347-87C0-F5BC11B86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863B5-EEE4-F04F-931F-97CC8EA90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F99E0-A38A-0149-B41D-0C9320C922D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9A64E-C7F3-3242-9804-F12B82159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72D4C-DDE0-8540-B0B0-C31AE29EA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64114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D80FA-46AB-E34C-9013-CCFD155A4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070F9-76AB-2741-A57B-9D3807297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20442-A126-7149-8323-EE45D9B69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1A7E-7148-234A-A001-E2C2A29137FA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0F840-3BF3-E14F-AE36-B4964A33F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9611A-21DD-7848-B158-878A4BCA2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1812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D06ADE-3058-5E44-AA13-FDC1F4A2F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4515FB-4B4D-E147-8C52-2AC72D54D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97AFE-530B-4443-A027-F9F447E9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7547-655D-E046-B64E-A8819B4915E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82A6C-18BB-3A42-82E3-4151F03F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F64E0-6467-A44A-A3AE-F5DD0C6C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184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523E-A441-944B-8F14-FC7EC1F4D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CB5BE-508E-7241-AEA0-28B11C2D9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41E72-F486-D744-B654-ED42A7B5C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34DF-D571-7E44-AC26-638E86EA3FA9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0479-FC43-D64A-9661-09CE603B8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A0907-4397-7F41-AAC2-46561294D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7532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AE179-2AB0-DF4B-8B86-5909CE452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A9A5-2B80-3041-B3EC-0D83E50A1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DA34F-6918-C64E-AA32-4A787B474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F8DC-513A-7D41-BC19-56A0F4DAA2FD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29160-33AA-9149-AB49-D56B44FE5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F5094-7F41-3548-AF46-1D250F6C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3703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5B91A-22A7-3448-882E-2B752F802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96EBC-B0E6-BB46-85F5-AB0AF7747F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90ED52-8447-524A-A4EC-EC536C5D8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0DBAC3-19DE-E047-A2D2-43981689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85ACB-D7B5-7041-BB10-7DBE53C9795D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77F2F3-827A-5448-B589-C0B0C47D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96B958-D784-4047-B22B-DCACDDFC5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901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1F143-50C8-E248-92A0-EAD0725D7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275C6-4F89-6147-A222-80D40C589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C76A0-62D8-9541-BE4C-62C8034C0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96FF9F-5F4A-8F42-A533-B3ABDF8FF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7F810A-E193-EA4C-8B8B-E739FAD67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0212E1-0B9A-7245-8671-E99604C5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517E-AF17-C846-B2C4-1FD0290FA3BB}" type="datetime1">
              <a:rPr lang="ro-RO" smtClean="0"/>
              <a:t>28.10.2021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F330CB-16D8-674D-8E64-3AC66747A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6D3F82-DEFD-484A-BA8D-0294A03E3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590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C1B15-D65A-2440-9FA0-8A1B9F2F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075A06-B958-4742-B45F-5816528D4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49294-14F4-A34E-A5BC-EC0179D78CBD}" type="datetime1">
              <a:rPr lang="ro-RO" smtClean="0"/>
              <a:t>28.10.2021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5FBC5F-9F0B-D64D-8AA3-12610A614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B528E-7CE5-A749-A355-BFFF38D31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1771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AB6EFA-9618-AE4A-98AE-846329040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2345-A626-D444-B63A-E849419F18B3}" type="datetime1">
              <a:rPr lang="ro-RO" smtClean="0"/>
              <a:t>28.10.2021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D6E1C4-B7AA-FD4F-ABFD-5CB514E1B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C8F7B-59FD-4641-9EE0-BFAA36929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30796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869C8-7F6C-7048-95A0-4F85AEB09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30250-69DF-F941-8F8A-D400202DB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DBB13F-E775-FA4B-BFD7-155970E64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95A10-F677-EE42-BC74-7B11249E8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9CE5-C36B-C448-8739-0886E09FBE73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F5CF6-F7FA-4F43-AB71-1D390A1FB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D32D95-4634-DA4C-AE96-D81A5AF5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543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465FA-35E6-5444-AA5E-C96A9538C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E16125-5F78-D841-8203-D8176D5FD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5ECAC-DE38-7747-8EB8-D31FA15D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7373E7-3046-6946-901A-FFC71D180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A414-C68C-9F4E-9D60-97D33B353E37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61526-3AAF-364D-BF72-A2C1B030C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7C0EC-2409-9C4C-8DDD-5DEC7D017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6572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C776D-E604-EA49-84F6-727359892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3C4C6-2040-E842-B6D1-82FCD86DF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219B8-1664-924C-AC2F-DD12A27AC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9D2E9-B17C-C846-AFFB-F3FF40261D9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CC9EF-DE7F-E949-B9C1-A407CF37F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2F491-63B5-4748-84C4-3C6876547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23961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5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3CD2558-C860-7E4F-A6C2-5A2D9F79E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02FA70-50C1-6A47-A295-55519A865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24FBBF-151A-DC40-B20D-C3354FEF78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53E9FCF-51F9-E04C-9F1A-7BE0D58F3C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7DB1650-92B1-6348-9705-2BF9F6C9A5A6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x-none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795C76-0D24-6F4B-92EE-ED7397F98CF7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x-none" sz="1600" dirty="0">
              <a:latin typeface="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58B3B-4F20-E746-8651-66AE67337CE9}"/>
              </a:ext>
            </a:extLst>
          </p:cNvPr>
          <p:cNvSpPr txBox="1"/>
          <p:nvPr/>
        </p:nvSpPr>
        <p:spPr>
          <a:xfrm>
            <a:off x="0" y="1832602"/>
            <a:ext cx="12192000" cy="3170099"/>
          </a:xfrm>
          <a:prstGeom prst="rect">
            <a:avLst/>
          </a:prstGeom>
          <a:solidFill>
            <a:srgbClr val="1C4B88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CONFERINTA REGIONALA NORD-EST</a:t>
            </a:r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 err="1">
                <a:solidFill>
                  <a:schemeClr val="bg1"/>
                </a:solidFill>
              </a:rPr>
              <a:t>Proiectul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Asociatiei</a:t>
            </a:r>
            <a:r>
              <a:rPr lang="en-US" sz="2000" b="1" dirty="0">
                <a:solidFill>
                  <a:schemeClr val="bg1"/>
                </a:solidFill>
              </a:rPr>
              <a:t> ROREG (</a:t>
            </a:r>
            <a:r>
              <a:rPr lang="en-US" sz="2000" b="1" dirty="0" err="1">
                <a:solidFill>
                  <a:schemeClr val="bg1"/>
                </a:solidFill>
              </a:rPr>
              <a:t>Asociatia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agentiilor</a:t>
            </a:r>
            <a:r>
              <a:rPr lang="en-US" sz="2000" b="1" dirty="0">
                <a:solidFill>
                  <a:schemeClr val="bg1"/>
                </a:solidFill>
              </a:rPr>
              <a:t> de </a:t>
            </a:r>
            <a:r>
              <a:rPr lang="en-US" sz="2000" b="1" dirty="0" err="1">
                <a:solidFill>
                  <a:schemeClr val="bg1"/>
                </a:solidFill>
              </a:rPr>
              <a:t>dezvoltare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regionala</a:t>
            </a:r>
            <a:r>
              <a:rPr lang="en-US" sz="2000" b="1" dirty="0">
                <a:solidFill>
                  <a:schemeClr val="bg1"/>
                </a:solidFill>
              </a:rPr>
              <a:t> din Romania): </a:t>
            </a:r>
            <a:endParaRPr lang="en-US" sz="2000" dirty="0">
              <a:solidFill>
                <a:schemeClr val="bg1"/>
              </a:solidFill>
            </a:endParaRP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"</a:t>
            </a:r>
            <a:r>
              <a:rPr lang="en-US" sz="2000" b="1" dirty="0" err="1">
                <a:solidFill>
                  <a:schemeClr val="bg1"/>
                </a:solidFill>
              </a:rPr>
              <a:t>Sprijin</a:t>
            </a:r>
            <a:r>
              <a:rPr lang="en-US" sz="2000" b="1" dirty="0">
                <a:solidFill>
                  <a:schemeClr val="bg1"/>
                </a:solidFill>
              </a:rPr>
              <a:t> pentru </a:t>
            </a:r>
            <a:r>
              <a:rPr lang="en-US" sz="2000" b="1" dirty="0" err="1">
                <a:solidFill>
                  <a:schemeClr val="bg1"/>
                </a:solidFill>
              </a:rPr>
              <a:t>eficientizarea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gestionării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și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implementării</a:t>
            </a:r>
            <a:r>
              <a:rPr lang="en-US" sz="2000" b="1" dirty="0">
                <a:solidFill>
                  <a:schemeClr val="bg1"/>
                </a:solidFill>
              </a:rPr>
              <a:t> FESI la </a:t>
            </a:r>
            <a:r>
              <a:rPr lang="en-US" sz="2000" b="1" dirty="0" err="1">
                <a:solidFill>
                  <a:schemeClr val="bg1"/>
                </a:solidFill>
              </a:rPr>
              <a:t>nivelul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autorităților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publice</a:t>
            </a:r>
            <a:r>
              <a:rPr lang="en-US" sz="2000" b="1" dirty="0">
                <a:solidFill>
                  <a:schemeClr val="bg1"/>
                </a:solidFill>
              </a:rPr>
              <a:t> locale de la </a:t>
            </a:r>
            <a:r>
              <a:rPr lang="en-US" sz="2000" b="1" dirty="0" err="1">
                <a:solidFill>
                  <a:schemeClr val="bg1"/>
                </a:solidFill>
              </a:rPr>
              <a:t>nivelul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orașelor</a:t>
            </a:r>
            <a:r>
              <a:rPr lang="en-US" sz="2000" b="1" dirty="0">
                <a:solidFill>
                  <a:schemeClr val="bg1"/>
                </a:solidFill>
              </a:rPr>
              <a:t>, </a:t>
            </a:r>
            <a:r>
              <a:rPr lang="en-US" sz="2000" b="1" dirty="0" err="1">
                <a:solidFill>
                  <a:schemeClr val="bg1"/>
                </a:solidFill>
              </a:rPr>
              <a:t>municipiilor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și</a:t>
            </a:r>
            <a:r>
              <a:rPr lang="en-US" sz="2000" b="1" dirty="0">
                <a:solidFill>
                  <a:schemeClr val="bg1"/>
                </a:solidFill>
              </a:rPr>
              <a:t> </a:t>
            </a:r>
            <a:r>
              <a:rPr lang="en-US" sz="2000" b="1" dirty="0" err="1">
                <a:solidFill>
                  <a:schemeClr val="bg1"/>
                </a:solidFill>
              </a:rPr>
              <a:t>județelor</a:t>
            </a:r>
            <a:r>
              <a:rPr lang="en-US" sz="2000" b="1" dirty="0">
                <a:solidFill>
                  <a:schemeClr val="bg1"/>
                </a:solidFill>
              </a:rPr>
              <a:t> din </a:t>
            </a:r>
            <a:r>
              <a:rPr lang="en-US" sz="2000" b="1" dirty="0" err="1">
                <a:solidFill>
                  <a:schemeClr val="bg1"/>
                </a:solidFill>
              </a:rPr>
              <a:t>România</a:t>
            </a:r>
            <a:r>
              <a:rPr lang="en-US" sz="2000" b="1" dirty="0">
                <a:solidFill>
                  <a:schemeClr val="bg1"/>
                </a:solidFill>
              </a:rPr>
              <a:t>“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r>
              <a:rPr lang="en-US" sz="2400" b="1" dirty="0" err="1">
                <a:solidFill>
                  <a:schemeClr val="bg1"/>
                </a:solidFill>
              </a:rPr>
              <a:t>Elemente</a:t>
            </a:r>
            <a:r>
              <a:rPr lang="en-US" sz="2400" b="1" dirty="0">
                <a:solidFill>
                  <a:schemeClr val="bg1"/>
                </a:solidFill>
              </a:rPr>
              <a:t> </a:t>
            </a:r>
            <a:r>
              <a:rPr lang="en-US" sz="2400" b="1" dirty="0" err="1">
                <a:solidFill>
                  <a:schemeClr val="bg1"/>
                </a:solidFill>
              </a:rPr>
              <a:t>definitorii</a:t>
            </a:r>
            <a:r>
              <a:rPr lang="en-US" sz="2400" b="1" dirty="0">
                <a:solidFill>
                  <a:schemeClr val="bg1"/>
                </a:solidFill>
              </a:rPr>
              <a:t> ale d</a:t>
            </a:r>
            <a:r>
              <a:rPr lang="ro-RO" sz="2400" b="1" dirty="0">
                <a:solidFill>
                  <a:schemeClr val="bg1"/>
                </a:solidFill>
              </a:rPr>
              <a:t>ezvoltarii urbane </a:t>
            </a:r>
            <a:r>
              <a:rPr lang="en-US" sz="2400" b="1" dirty="0">
                <a:solidFill>
                  <a:schemeClr val="bg1"/>
                </a:solidFill>
              </a:rPr>
              <a:t> in </a:t>
            </a:r>
            <a:r>
              <a:rPr lang="en-US" sz="2400" b="1" dirty="0" err="1">
                <a:solidFill>
                  <a:schemeClr val="bg1"/>
                </a:solidFill>
              </a:rPr>
              <a:t>Regiunea</a:t>
            </a:r>
            <a:r>
              <a:rPr lang="en-US" sz="2400" b="1" dirty="0">
                <a:solidFill>
                  <a:schemeClr val="bg1"/>
                </a:solidFill>
              </a:rPr>
              <a:t> Nord-Est in </a:t>
            </a:r>
            <a:r>
              <a:rPr lang="en-US" sz="2400" b="1" dirty="0" err="1">
                <a:solidFill>
                  <a:schemeClr val="bg1"/>
                </a:solidFill>
              </a:rPr>
              <a:t>perioada</a:t>
            </a:r>
            <a:r>
              <a:rPr lang="en-US" sz="2400" b="1" dirty="0">
                <a:solidFill>
                  <a:schemeClr val="bg1"/>
                </a:solidFill>
              </a:rPr>
              <a:t> de </a:t>
            </a:r>
            <a:r>
              <a:rPr lang="en-US" sz="2400" b="1" dirty="0" err="1">
                <a:solidFill>
                  <a:schemeClr val="bg1"/>
                </a:solidFill>
              </a:rPr>
              <a:t>programare</a:t>
            </a:r>
            <a:r>
              <a:rPr lang="en-US" sz="2400" b="1" dirty="0">
                <a:solidFill>
                  <a:schemeClr val="bg1"/>
                </a:solidFill>
              </a:rPr>
              <a:t> 2021-2027</a:t>
            </a:r>
          </a:p>
          <a:p>
            <a:pPr algn="ctr"/>
            <a:endParaRPr lang="en-US" sz="2400" b="1" dirty="0">
              <a:solidFill>
                <a:schemeClr val="bg1"/>
              </a:solidFill>
            </a:endParaRPr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28 </a:t>
            </a:r>
            <a:r>
              <a:rPr lang="en-US" sz="2400" b="1" dirty="0" err="1">
                <a:solidFill>
                  <a:schemeClr val="bg1"/>
                </a:solidFill>
              </a:rPr>
              <a:t>octombrie</a:t>
            </a:r>
            <a:r>
              <a:rPr lang="en-US" sz="2400" b="1" dirty="0">
                <a:solidFill>
                  <a:schemeClr val="bg1"/>
                </a:solidFill>
              </a:rPr>
              <a:t> 2021</a:t>
            </a:r>
            <a:endParaRPr lang="ro-RO" sz="2400" b="1" dirty="0">
              <a:solidFill>
                <a:schemeClr val="bg1"/>
              </a:solidFill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4B67E89-EEF9-421B-B07D-20FAABEB65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0A7D966-BBF8-4647-BBB8-AE70940D38B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817760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60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15746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(7)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15746" y="1200351"/>
            <a:ext cx="56387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err="1"/>
              <a:t>Guvernanta</a:t>
            </a:r>
            <a:r>
              <a:rPr lang="en-US" b="1" dirty="0"/>
              <a:t> </a:t>
            </a:r>
            <a:r>
              <a:rPr lang="en-US" b="1" dirty="0" err="1"/>
              <a:t>locala</a:t>
            </a:r>
            <a:r>
              <a:rPr lang="en-US" b="1" dirty="0"/>
              <a:t> </a:t>
            </a:r>
            <a:r>
              <a:rPr lang="ro-RO" b="1" dirty="0"/>
              <a:t>– pentru cei care </a:t>
            </a:r>
            <a:r>
              <a:rPr lang="ro-RO" b="1" u="sng" dirty="0"/>
              <a:t>NU </a:t>
            </a:r>
            <a:r>
              <a:rPr lang="ro-RO" b="1" u="sng" dirty="0" err="1"/>
              <a:t>utilizeaza</a:t>
            </a:r>
            <a:r>
              <a:rPr lang="ro-RO" b="1" u="sng" dirty="0"/>
              <a:t> DUI NE</a:t>
            </a:r>
            <a:endParaRPr lang="en-US" b="1" u="sng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4C89CE-62F9-4F3F-A972-DEE2857FFC79}"/>
              </a:ext>
            </a:extLst>
          </p:cNvPr>
          <p:cNvSpPr/>
          <p:nvPr/>
        </p:nvSpPr>
        <p:spPr>
          <a:xfrm>
            <a:off x="5475908" y="3864431"/>
            <a:ext cx="6286611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elabore</a:t>
            </a:r>
            <a:r>
              <a:rPr lang="ro-RO" sz="1600" dirty="0" err="1"/>
              <a:t>aza</a:t>
            </a:r>
            <a:r>
              <a:rPr lang="en-US" sz="1600" dirty="0"/>
              <a:t>/actualize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, </a:t>
            </a:r>
            <a:r>
              <a:rPr lang="en-US" sz="1600" dirty="0" err="1"/>
              <a:t>implemente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, </a:t>
            </a:r>
            <a:r>
              <a:rPr lang="en-US" sz="1600" dirty="0" err="1"/>
              <a:t>monitorize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si</a:t>
            </a:r>
            <a:r>
              <a:rPr lang="en-US" sz="1600" dirty="0"/>
              <a:t> </a:t>
            </a:r>
            <a:r>
              <a:rPr lang="en-US" sz="1600" dirty="0" err="1"/>
              <a:t>evalue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documentele</a:t>
            </a:r>
            <a:r>
              <a:rPr lang="en-US" sz="1600" dirty="0"/>
              <a:t> </a:t>
            </a:r>
            <a:r>
              <a:rPr lang="en-US" sz="1600" dirty="0" err="1"/>
              <a:t>strategice</a:t>
            </a:r>
            <a:r>
              <a:rPr lang="en-US" sz="1600" dirty="0"/>
              <a:t> </a:t>
            </a:r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elaboreaza</a:t>
            </a:r>
            <a:r>
              <a:rPr lang="en-US" sz="1600" dirty="0"/>
              <a:t> </a:t>
            </a:r>
            <a:r>
              <a:rPr lang="en-US" sz="1600" dirty="0" err="1"/>
              <a:t>fise</a:t>
            </a:r>
            <a:r>
              <a:rPr lang="en-US" sz="1600" dirty="0"/>
              <a:t> de </a:t>
            </a:r>
            <a:r>
              <a:rPr lang="en-US" sz="1600" dirty="0" err="1"/>
              <a:t>proiect</a:t>
            </a:r>
            <a:r>
              <a:rPr lang="en-US" sz="1600" dirty="0"/>
              <a:t> pentru </a:t>
            </a:r>
            <a:r>
              <a:rPr lang="en-US" sz="1600" dirty="0" err="1"/>
              <a:t>operatiunile</a:t>
            </a:r>
            <a:r>
              <a:rPr lang="en-US" sz="1600" dirty="0"/>
              <a:t> </a:t>
            </a:r>
            <a:r>
              <a:rPr lang="en-US" sz="1600" dirty="0" err="1"/>
              <a:t>propuse</a:t>
            </a:r>
            <a:r>
              <a:rPr lang="en-US" sz="1600" dirty="0"/>
              <a:t> la </a:t>
            </a:r>
            <a:r>
              <a:rPr lang="en-US" sz="1600" dirty="0" err="1"/>
              <a:t>finantare</a:t>
            </a:r>
            <a:r>
              <a:rPr lang="en-US" sz="1600" dirty="0"/>
              <a:t> din POR NE 2021-2027;</a:t>
            </a:r>
            <a:endParaRPr lang="ro-RO" sz="1600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ro-RO" sz="1600" dirty="0" err="1"/>
              <a:t>Implementeaza</a:t>
            </a:r>
            <a:r>
              <a:rPr lang="ro-RO" sz="1600" dirty="0"/>
              <a:t> proiectele asociate acestora</a:t>
            </a:r>
            <a:endParaRPr lang="en-US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83F3C0-D3B4-4192-B4BE-6ADE3485AED6}"/>
              </a:ext>
            </a:extLst>
          </p:cNvPr>
          <p:cNvSpPr/>
          <p:nvPr/>
        </p:nvSpPr>
        <p:spPr>
          <a:xfrm>
            <a:off x="4857700" y="1700417"/>
            <a:ext cx="10798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b="1" dirty="0"/>
              <a:t>Doua nivele</a:t>
            </a:r>
            <a:endParaRPr lang="en-US" sz="1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B27755-9427-443D-8AD1-EEB09F00D2FA}"/>
              </a:ext>
            </a:extLst>
          </p:cNvPr>
          <p:cNvSpPr txBox="1"/>
          <p:nvPr/>
        </p:nvSpPr>
        <p:spPr>
          <a:xfrm>
            <a:off x="1961695" y="2129314"/>
            <a:ext cx="185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i="1" u="sng" dirty="0"/>
              <a:t>Rolul</a:t>
            </a:r>
            <a:r>
              <a:rPr lang="en-US" i="1" u="sng" dirty="0"/>
              <a:t> </a:t>
            </a:r>
            <a:r>
              <a:rPr lang="en-US" i="1" u="sng" dirty="0" err="1"/>
              <a:t>decizional</a:t>
            </a:r>
            <a:r>
              <a:rPr lang="en-US" i="1" u="sng" dirty="0"/>
              <a:t>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D234EF5-8F43-4824-9D59-DBD8D1E3816B}"/>
              </a:ext>
            </a:extLst>
          </p:cNvPr>
          <p:cNvCxnSpPr>
            <a:cxnSpLocks/>
          </p:cNvCxnSpPr>
          <p:nvPr/>
        </p:nvCxnSpPr>
        <p:spPr>
          <a:xfrm>
            <a:off x="6100439" y="2231628"/>
            <a:ext cx="49710" cy="39913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4E98B2F-2698-439A-88B6-DA18A475421E}"/>
              </a:ext>
            </a:extLst>
          </p:cNvPr>
          <p:cNvSpPr txBox="1"/>
          <p:nvPr/>
        </p:nvSpPr>
        <p:spPr>
          <a:xfrm>
            <a:off x="8284707" y="2136338"/>
            <a:ext cx="14984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i="1" u="sng" dirty="0"/>
              <a:t>Rolul </a:t>
            </a:r>
            <a:r>
              <a:rPr lang="en-US" i="1" u="sng" dirty="0" err="1"/>
              <a:t>executiv</a:t>
            </a:r>
            <a:endParaRPr lang="en-US" i="1" u="sng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C5B437-55B1-4B0C-9A3A-EF2B0954BFB1}"/>
              </a:ext>
            </a:extLst>
          </p:cNvPr>
          <p:cNvSpPr txBox="1"/>
          <p:nvPr/>
        </p:nvSpPr>
        <p:spPr>
          <a:xfrm>
            <a:off x="159798" y="4490653"/>
            <a:ext cx="5755101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legifer</a:t>
            </a:r>
            <a:r>
              <a:rPr lang="ro-RO" sz="1600" dirty="0" err="1"/>
              <a:t>eaza</a:t>
            </a:r>
            <a:r>
              <a:rPr lang="en-US" sz="1600" dirty="0"/>
              <a:t>/</a:t>
            </a:r>
            <a:r>
              <a:rPr lang="en-US" sz="1600" dirty="0" err="1"/>
              <a:t>aproba</a:t>
            </a:r>
            <a:r>
              <a:rPr lang="en-US" sz="1600" dirty="0"/>
              <a:t> </a:t>
            </a:r>
            <a:r>
              <a:rPr lang="ro-RO" sz="1600" dirty="0"/>
              <a:t>do</a:t>
            </a:r>
            <a:r>
              <a:rPr lang="en-US" sz="1600" dirty="0" err="1"/>
              <a:t>cumentele</a:t>
            </a:r>
            <a:r>
              <a:rPr lang="en-US" sz="1600" dirty="0"/>
              <a:t> </a:t>
            </a:r>
            <a:r>
              <a:rPr lang="en-US" sz="1600" dirty="0" err="1"/>
              <a:t>strategice</a:t>
            </a:r>
            <a:r>
              <a:rPr lang="en-US" sz="1600" dirty="0"/>
              <a:t> </a:t>
            </a:r>
            <a:r>
              <a:rPr lang="ro-RO" sz="1600" dirty="0"/>
              <a:t>(</a:t>
            </a:r>
            <a:r>
              <a:rPr lang="en-US" sz="1600" dirty="0"/>
              <a:t>elaborate de </a:t>
            </a:r>
            <a:r>
              <a:rPr lang="en-US" sz="1600" dirty="0" err="1"/>
              <a:t>aparatul</a:t>
            </a:r>
            <a:r>
              <a:rPr lang="en-US" sz="1600" dirty="0"/>
              <a:t> </a:t>
            </a:r>
            <a:r>
              <a:rPr lang="en-US" sz="1600" dirty="0" err="1"/>
              <a:t>tehnic</a:t>
            </a:r>
            <a:r>
              <a:rPr lang="en-US" sz="1600" dirty="0"/>
              <a:t> al UAT/</a:t>
            </a:r>
            <a:r>
              <a:rPr lang="en-US" sz="1600" dirty="0" err="1"/>
              <a:t>Parteneriat</a:t>
            </a:r>
            <a:r>
              <a:rPr lang="en-US" sz="1600" dirty="0"/>
              <a:t>/ADI</a:t>
            </a:r>
            <a:r>
              <a:rPr lang="ro-RO" sz="1600" dirty="0"/>
              <a:t>)</a:t>
            </a:r>
            <a:endParaRPr lang="en-US" sz="1600" dirty="0"/>
          </a:p>
          <a:p>
            <a:pPr marL="685800" indent="-287338" algn="just">
              <a:buFont typeface="Wingdings" panose="05000000000000000000" pitchFamily="2" charset="2"/>
              <a:buChar char="q"/>
            </a:pPr>
            <a:r>
              <a:rPr lang="en-US" sz="1600" b="1" dirty="0"/>
              <a:t>pot</a:t>
            </a:r>
            <a:r>
              <a:rPr lang="ro-RO" sz="1600" b="1" dirty="0"/>
              <a:t> decide ordinea de prioritate a proiectelor </a:t>
            </a:r>
            <a:r>
              <a:rPr lang="ro-RO" sz="1600" dirty="0"/>
              <a:t>care trebuie sa beneficieze de finantare</a:t>
            </a:r>
            <a:endParaRPr lang="en-US" sz="1600" dirty="0"/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095CDE93-E70A-475D-AE3C-B4FE4782BF08}"/>
              </a:ext>
            </a:extLst>
          </p:cNvPr>
          <p:cNvCxnSpPr>
            <a:cxnSpLocks/>
            <a:stCxn id="8" idx="1"/>
            <a:endCxn id="9" idx="0"/>
          </p:cNvCxnSpPr>
          <p:nvPr/>
        </p:nvCxnSpPr>
        <p:spPr>
          <a:xfrm rot="10800000" flipV="1">
            <a:off x="2887932" y="1854306"/>
            <a:ext cx="1969768" cy="27500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6857B714-77F2-4C88-84C4-DCCD5E833E90}"/>
              </a:ext>
            </a:extLst>
          </p:cNvPr>
          <p:cNvCxnSpPr>
            <a:cxnSpLocks/>
            <a:stCxn id="8" idx="3"/>
            <a:endCxn id="11" idx="0"/>
          </p:cNvCxnSpPr>
          <p:nvPr/>
        </p:nvCxnSpPr>
        <p:spPr>
          <a:xfrm>
            <a:off x="5937548" y="1854306"/>
            <a:ext cx="3096402" cy="28203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rrow: Down 14">
            <a:extLst>
              <a:ext uri="{FF2B5EF4-FFF2-40B4-BE49-F238E27FC236}">
                <a16:creationId xmlns:a16="http://schemas.microsoft.com/office/drawing/2014/main" id="{C4D240A6-DDDF-4400-BAF1-7DC16AA30D43}"/>
              </a:ext>
            </a:extLst>
          </p:cNvPr>
          <p:cNvSpPr/>
          <p:nvPr/>
        </p:nvSpPr>
        <p:spPr>
          <a:xfrm>
            <a:off x="5227334" y="1605043"/>
            <a:ext cx="248574" cy="169415"/>
          </a:xfrm>
          <a:prstGeom prst="downArrow">
            <a:avLst/>
          </a:prstGeom>
          <a:solidFill>
            <a:srgbClr val="1C4A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2D7792-B57F-4068-9AFB-F7292D8120A5}"/>
              </a:ext>
            </a:extLst>
          </p:cNvPr>
          <p:cNvSpPr txBox="1"/>
          <p:nvPr/>
        </p:nvSpPr>
        <p:spPr>
          <a:xfrm>
            <a:off x="615746" y="2481918"/>
            <a:ext cx="5224567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b="1" i="1" dirty="0"/>
              <a:t>Consiliul Local</a:t>
            </a:r>
            <a:r>
              <a:rPr lang="ro-RO" dirty="0"/>
              <a:t> – in </a:t>
            </a:r>
            <a:r>
              <a:rPr lang="ro-RO" dirty="0" err="1"/>
              <a:t>situatia</a:t>
            </a:r>
            <a:r>
              <a:rPr lang="ro-RO" dirty="0"/>
              <a:t> in care se va elabora o SDL – la nivel de UAT</a:t>
            </a:r>
          </a:p>
          <a:p>
            <a:pPr algn="ctr"/>
            <a:r>
              <a:rPr lang="ro-RO" sz="1400" dirty="0"/>
              <a:t>sau</a:t>
            </a:r>
            <a:endParaRPr lang="en-US" sz="1400" dirty="0"/>
          </a:p>
          <a:p>
            <a:pPr algn="ctr"/>
            <a:r>
              <a:rPr lang="ro-RO" b="1" i="1" dirty="0"/>
              <a:t>Consiliile locale membre ale Parteneriatului/Adunarii Generale a Asociatiei de Dezvoltare Intercomunitara</a:t>
            </a:r>
            <a:r>
              <a:rPr lang="ro-RO" dirty="0"/>
              <a:t> - in situatia in care se va elabora o SD</a:t>
            </a:r>
            <a:r>
              <a:rPr lang="en-US" dirty="0"/>
              <a:t>L (SDT optional) la </a:t>
            </a:r>
            <a:r>
              <a:rPr lang="en-US" dirty="0" err="1"/>
              <a:t>nivel</a:t>
            </a:r>
            <a:r>
              <a:rPr lang="en-US" dirty="0"/>
              <a:t> de ZUF</a:t>
            </a:r>
            <a:endParaRPr lang="ro-RO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A0BB25-DEFD-49A2-AA28-A5A8F2FEFB26}"/>
              </a:ext>
            </a:extLst>
          </p:cNvPr>
          <p:cNvSpPr txBox="1"/>
          <p:nvPr/>
        </p:nvSpPr>
        <p:spPr>
          <a:xfrm>
            <a:off x="6468862" y="2505670"/>
            <a:ext cx="5036598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1800" b="1" i="1" dirty="0"/>
              <a:t>Aparatul Tehnic al UAT/ZUF</a:t>
            </a:r>
          </a:p>
          <a:p>
            <a:pPr algn="ctr"/>
            <a:r>
              <a:rPr lang="ro-RO" sz="1800" dirty="0"/>
              <a:t>(structuri, departamente tehnice existente in cadrul UAT-urilor/ADI-urilor sau structuri nou </a:t>
            </a:r>
            <a:r>
              <a:rPr lang="ro-RO" sz="1800" dirty="0" err="1"/>
              <a:t>infiintate</a:t>
            </a:r>
            <a:r>
              <a:rPr lang="ro-RO" sz="1800" dirty="0"/>
              <a:t>, in </a:t>
            </a:r>
            <a:r>
              <a:rPr lang="ro-RO" sz="1800" dirty="0" err="1"/>
              <a:t>functie</a:t>
            </a:r>
            <a:r>
              <a:rPr lang="ro-RO" sz="1800" dirty="0"/>
              <a:t> de capacitatea </a:t>
            </a:r>
            <a:r>
              <a:rPr lang="ro-RO" sz="1800" dirty="0" err="1"/>
              <a:t>institutionala</a:t>
            </a:r>
            <a:r>
              <a:rPr lang="ro-RO" sz="1800" dirty="0"/>
              <a:t> a acestora).</a:t>
            </a:r>
            <a:endParaRPr lang="en-US" sz="18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9FE633B-F76E-4409-ACC2-CAFF2A40107D}"/>
              </a:ext>
            </a:extLst>
          </p:cNvPr>
          <p:cNvSpPr txBox="1"/>
          <p:nvPr/>
        </p:nvSpPr>
        <p:spPr>
          <a:xfrm>
            <a:off x="6253447" y="1029005"/>
            <a:ext cx="550907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sz="1400" b="1" dirty="0"/>
              <a:t>municipiile</a:t>
            </a:r>
            <a:r>
              <a:rPr lang="ro-RO" sz="1400" dirty="0"/>
              <a:t> (altele </a:t>
            </a:r>
            <a:r>
              <a:rPr lang="ro-RO" sz="1400" dirty="0" err="1"/>
              <a:t>decat</a:t>
            </a:r>
            <a:r>
              <a:rPr lang="ro-RO" sz="1400" dirty="0"/>
              <a:t> municipiile </a:t>
            </a:r>
            <a:r>
              <a:rPr lang="ro-RO" sz="1400" dirty="0" err="1"/>
              <a:t>resedinta</a:t>
            </a:r>
            <a:r>
              <a:rPr lang="ro-RO" sz="1400" dirty="0"/>
              <a:t> de </a:t>
            </a:r>
            <a:r>
              <a:rPr lang="ro-RO" sz="1400" dirty="0" err="1"/>
              <a:t>judet</a:t>
            </a:r>
            <a:r>
              <a:rPr lang="ro-RO" sz="1400" dirty="0"/>
              <a:t>) si </a:t>
            </a:r>
            <a:r>
              <a:rPr lang="ro-RO" sz="1400" b="1" dirty="0" err="1"/>
              <a:t>orasele</a:t>
            </a:r>
            <a:r>
              <a:rPr lang="ro-RO" sz="1400" dirty="0"/>
              <a:t> din Regiunea Nord-Est care vor sa deruleze </a:t>
            </a:r>
            <a:r>
              <a:rPr lang="ro-RO" sz="1400" dirty="0" err="1"/>
              <a:t>investitii</a:t>
            </a:r>
            <a:r>
              <a:rPr lang="ro-RO" sz="1400" dirty="0"/>
              <a:t> punctuale pe oricare dintre </a:t>
            </a:r>
            <a:r>
              <a:rPr lang="ro-RO" sz="1400" dirty="0" err="1"/>
              <a:t>prioritatile</a:t>
            </a:r>
            <a:r>
              <a:rPr lang="ro-RO" sz="1400" dirty="0"/>
              <a:t> programului (2,3,4,5,6)</a:t>
            </a:r>
            <a:endParaRPr lang="en-US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FCFBFC0D-311F-4219-9AD9-9769D18C40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76C05A1F-A39B-44A3-89AB-BFCB88EC3E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94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371158"/>
              </p:ext>
            </p:extLst>
          </p:nvPr>
        </p:nvGraphicFramePr>
        <p:xfrm>
          <a:off x="615746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(8)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32680" y="1013223"/>
            <a:ext cx="1111290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o-RO" b="1" dirty="0"/>
          </a:p>
          <a:p>
            <a:pPr algn="just"/>
            <a:r>
              <a:rPr lang="ro-RO" b="1" dirty="0"/>
              <a:t>Etape obligatorii in cazul </a:t>
            </a:r>
            <a:r>
              <a:rPr lang="ro-RO" b="1" dirty="0" err="1"/>
              <a:t>utilizarii</a:t>
            </a:r>
            <a:r>
              <a:rPr lang="ro-RO" b="1" dirty="0"/>
              <a:t> instrumentului DUI NE</a:t>
            </a:r>
          </a:p>
          <a:p>
            <a:pPr algn="just"/>
            <a:r>
              <a:rPr lang="ro-RO" sz="1400" b="1" dirty="0"/>
              <a:t>pentru accesarea </a:t>
            </a:r>
            <a:r>
              <a:rPr lang="ro-RO" sz="1400" b="1" dirty="0" err="1"/>
              <a:t>finantarilor</a:t>
            </a:r>
            <a:r>
              <a:rPr lang="ro-RO" sz="1400" b="1" dirty="0"/>
              <a:t> disponibile pentru dezvoltare urbana din POR NE 2021 – 2027</a:t>
            </a:r>
            <a:r>
              <a:rPr lang="en-US" sz="1400" b="1" dirty="0"/>
              <a:t> </a:t>
            </a:r>
            <a:endParaRPr lang="ro-RO" sz="1400" b="1" dirty="0"/>
          </a:p>
          <a:p>
            <a:pPr algn="just"/>
            <a:endParaRPr lang="ro-RO" b="1" dirty="0"/>
          </a:p>
          <a:p>
            <a:pPr algn="just"/>
            <a:r>
              <a:rPr lang="ro-RO" dirty="0"/>
              <a:t>Depunerea </a:t>
            </a:r>
            <a:r>
              <a:rPr lang="en-US" dirty="0" err="1"/>
              <a:t>fiselor</a:t>
            </a:r>
            <a:r>
              <a:rPr lang="en-US" dirty="0"/>
              <a:t> de </a:t>
            </a:r>
            <a:r>
              <a:rPr lang="en-US" dirty="0" err="1"/>
              <a:t>proiect</a:t>
            </a:r>
            <a:r>
              <a:rPr lang="ro-RO" dirty="0"/>
              <a:t> in cadrul POR, va fi conditionata de existenta unui </a:t>
            </a:r>
            <a:r>
              <a:rPr lang="ro-RO" b="1" dirty="0"/>
              <a:t>Aviz de Conformitate (AC).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8B72D-5433-4521-B13B-54C8576AA976}"/>
              </a:ext>
            </a:extLst>
          </p:cNvPr>
          <p:cNvSpPr txBox="1"/>
          <p:nvPr/>
        </p:nvSpPr>
        <p:spPr>
          <a:xfrm>
            <a:off x="4838330" y="2331740"/>
            <a:ext cx="59569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1400" dirty="0"/>
              <a:t>(va fi solicitat o singura data, </a:t>
            </a:r>
            <a:r>
              <a:rPr lang="ro-RO" sz="1400" dirty="0" err="1"/>
              <a:t>dupa</a:t>
            </a:r>
            <a:r>
              <a:rPr lang="ro-RO" sz="1400" dirty="0"/>
              <a:t> parcurgerea următoarelor etape obligatorii)</a:t>
            </a:r>
            <a:endParaRPr lang="en-US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15F0C03-4BEE-4A04-91D0-D96219ACF495}"/>
              </a:ext>
            </a:extLst>
          </p:cNvPr>
          <p:cNvSpPr txBox="1"/>
          <p:nvPr/>
        </p:nvSpPr>
        <p:spPr>
          <a:xfrm>
            <a:off x="8744458" y="2889137"/>
            <a:ext cx="3357076" cy="52322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>
            <a:spAutoFit/>
          </a:bodyPr>
          <a:lstStyle/>
          <a:p>
            <a:pPr marL="0" lvl="6"/>
            <a:r>
              <a:rPr lang="ro-RO" sz="1400" dirty="0"/>
              <a:t>pot fi realizate fie ca documente distincte, fie ca </a:t>
            </a:r>
            <a:r>
              <a:rPr lang="ro-RO" sz="1400" dirty="0" err="1"/>
              <a:t>sectiuni</a:t>
            </a:r>
            <a:r>
              <a:rPr lang="ro-RO" sz="1400" dirty="0"/>
              <a:t>/capitole din cadrul strategiei.</a:t>
            </a:r>
            <a:endParaRPr lang="en-US" sz="11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C8FAB9-2D54-4A06-BFC4-A8EDAAC30A3C}"/>
              </a:ext>
            </a:extLst>
          </p:cNvPr>
          <p:cNvSpPr txBox="1"/>
          <p:nvPr/>
        </p:nvSpPr>
        <p:spPr>
          <a:xfrm>
            <a:off x="615745" y="2556704"/>
            <a:ext cx="1744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/>
              <a:t>Etape Obligatorii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CEB3A78-3A24-40C7-A0D8-511C680910C9}"/>
              </a:ext>
            </a:extLst>
          </p:cNvPr>
          <p:cNvSpPr txBox="1"/>
          <p:nvPr/>
        </p:nvSpPr>
        <p:spPr>
          <a:xfrm>
            <a:off x="1642369" y="5324921"/>
            <a:ext cx="3195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Aprobare de </a:t>
            </a:r>
            <a:r>
              <a:rPr lang="en-US" dirty="0"/>
              <a:t>CL</a:t>
            </a:r>
            <a:r>
              <a:rPr lang="ro-RO" dirty="0"/>
              <a:t>/ </a:t>
            </a:r>
            <a:r>
              <a:rPr lang="en-US" dirty="0"/>
              <a:t>CL-</a:t>
            </a:r>
            <a:r>
              <a:rPr lang="en-US" dirty="0" err="1"/>
              <a:t>uri</a:t>
            </a:r>
            <a:r>
              <a:rPr lang="en-US" dirty="0"/>
              <a:t> </a:t>
            </a:r>
            <a:r>
              <a:rPr lang="ro-RO" dirty="0"/>
              <a:t>membre ale Parteneriatului/</a:t>
            </a:r>
            <a:r>
              <a:rPr lang="en-US" dirty="0"/>
              <a:t>AG </a:t>
            </a:r>
            <a:r>
              <a:rPr lang="ro-RO" dirty="0"/>
              <a:t>a </a:t>
            </a:r>
            <a:r>
              <a:rPr lang="en-US" dirty="0"/>
              <a:t>ADI</a:t>
            </a:r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695B9678-35BA-43DC-8A7B-8B0C23880427}"/>
              </a:ext>
            </a:extLst>
          </p:cNvPr>
          <p:cNvSpPr/>
          <p:nvPr/>
        </p:nvSpPr>
        <p:spPr>
          <a:xfrm>
            <a:off x="4908281" y="5470532"/>
            <a:ext cx="897715" cy="355107"/>
          </a:xfrm>
          <a:prstGeom prst="rightArrow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AD6BD15-D93F-475E-863B-CC26EE38173A}"/>
              </a:ext>
            </a:extLst>
          </p:cNvPr>
          <p:cNvSpPr txBox="1"/>
          <p:nvPr/>
        </p:nvSpPr>
        <p:spPr>
          <a:xfrm>
            <a:off x="5824648" y="5324921"/>
            <a:ext cx="36666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Depunere la structura de specialitate din cadrul </a:t>
            </a:r>
            <a:r>
              <a:rPr lang="en-US" dirty="0"/>
              <a:t>ADR NE/</a:t>
            </a:r>
            <a:r>
              <a:rPr lang="ro-RO" dirty="0"/>
              <a:t>AM POR NE</a:t>
            </a:r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730B1BC-3641-45A4-A4C9-DA0D877A0F37}"/>
              </a:ext>
            </a:extLst>
          </p:cNvPr>
          <p:cNvSpPr txBox="1"/>
          <p:nvPr/>
        </p:nvSpPr>
        <p:spPr>
          <a:xfrm>
            <a:off x="8573620" y="3694939"/>
            <a:ext cx="3527914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9863" lvl="7" algn="just"/>
            <a:r>
              <a:rPr lang="ro-RO" sz="1400" dirty="0"/>
              <a:t>vor fi prezentate toate documentele suport realizate in cadrul procesului de </a:t>
            </a:r>
            <a:r>
              <a:rPr lang="ro-RO" sz="1400" dirty="0" err="1"/>
              <a:t>prioritizare</a:t>
            </a:r>
            <a:r>
              <a:rPr lang="ro-RO" sz="1400" dirty="0"/>
              <a:t> (componenta echipa/comisie - daca este cazul, grile de punctare, documente centralizatoare, alte documente relevante pentru verificarea </a:t>
            </a:r>
            <a:r>
              <a:rPr lang="ro-RO" sz="1400" dirty="0" err="1"/>
              <a:t>trasabilitatii</a:t>
            </a:r>
            <a:r>
              <a:rPr lang="ro-RO" sz="1400" dirty="0"/>
              <a:t> procesului, etc).</a:t>
            </a:r>
            <a:endParaRPr lang="en-US" sz="1400" dirty="0"/>
          </a:p>
        </p:txBody>
      </p: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2DAB7F5E-A4AE-4895-B1FC-BB343F5146C9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7885414" y="3150747"/>
            <a:ext cx="859044" cy="835330"/>
          </a:xfrm>
          <a:prstGeom prst="bentConnector3">
            <a:avLst>
              <a:gd name="adj1" fmla="val 45866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78DA44A4-8046-48AA-AFD5-4C6451B9D952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7885414" y="3150747"/>
            <a:ext cx="859044" cy="0"/>
          </a:xfrm>
          <a:prstGeom prst="straightConnector1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0681C38C-21E9-45FF-8CDE-891A24718794}"/>
              </a:ext>
            </a:extLst>
          </p:cNvPr>
          <p:cNvCxnSpPr>
            <a:cxnSpLocks/>
          </p:cNvCxnSpPr>
          <p:nvPr/>
        </p:nvCxnSpPr>
        <p:spPr>
          <a:xfrm>
            <a:off x="7885414" y="4434038"/>
            <a:ext cx="85904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89A1C496-1BDF-4651-A0A1-A8E27D754966}"/>
              </a:ext>
            </a:extLst>
          </p:cNvPr>
          <p:cNvSpPr txBox="1"/>
          <p:nvPr/>
        </p:nvSpPr>
        <p:spPr>
          <a:xfrm>
            <a:off x="457774" y="5750739"/>
            <a:ext cx="869510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9862" lvl="7" algn="just"/>
            <a:r>
              <a:rPr lang="en-US" sz="1600" b="1" dirty="0"/>
              <a:t>Nota: </a:t>
            </a:r>
            <a:endParaRPr lang="ro-RO" sz="1600" b="1" dirty="0"/>
          </a:p>
          <a:p>
            <a:pPr marL="169862" lvl="7" algn="just"/>
            <a:r>
              <a:rPr lang="en-US" sz="1600" dirty="0" err="1"/>
              <a:t>Documente</a:t>
            </a:r>
            <a:r>
              <a:rPr lang="en-US" sz="1600" dirty="0"/>
              <a:t> </a:t>
            </a:r>
            <a:r>
              <a:rPr lang="en-US" sz="1600" dirty="0" err="1"/>
              <a:t>depuse</a:t>
            </a:r>
            <a:r>
              <a:rPr lang="en-US" sz="1600" dirty="0"/>
              <a:t> pe rand =</a:t>
            </a:r>
            <a:r>
              <a:rPr lang="ro-RO" sz="1600" dirty="0"/>
              <a:t> </a:t>
            </a:r>
            <a:r>
              <a:rPr lang="en-US" sz="1600" dirty="0" err="1"/>
              <a:t>Notificare</a:t>
            </a:r>
            <a:r>
              <a:rPr lang="en-US" sz="1600" dirty="0"/>
              <a:t> de </a:t>
            </a:r>
            <a:r>
              <a:rPr lang="en-US" sz="1600" dirty="0" err="1"/>
              <a:t>conformitate</a:t>
            </a:r>
            <a:r>
              <a:rPr lang="en-US" sz="1600" dirty="0"/>
              <a:t> </a:t>
            </a:r>
            <a:r>
              <a:rPr lang="en-US" sz="1600" dirty="0" err="1"/>
              <a:t>si</a:t>
            </a:r>
            <a:r>
              <a:rPr lang="en-US" sz="1600" dirty="0"/>
              <a:t> </a:t>
            </a:r>
            <a:r>
              <a:rPr lang="en-US" sz="1600" dirty="0" err="1"/>
              <a:t>Aviz</a:t>
            </a:r>
            <a:r>
              <a:rPr lang="en-US" sz="1600" dirty="0"/>
              <a:t> de </a:t>
            </a:r>
            <a:r>
              <a:rPr lang="en-US" sz="1600" dirty="0" err="1"/>
              <a:t>conformitate</a:t>
            </a:r>
            <a:r>
              <a:rPr lang="en-US" sz="1600" dirty="0"/>
              <a:t> la </a:t>
            </a:r>
            <a:r>
              <a:rPr lang="en-US" sz="1600" dirty="0" err="1"/>
              <a:t>finalul</a:t>
            </a:r>
            <a:r>
              <a:rPr lang="en-US" sz="1600" dirty="0"/>
              <a:t> </a:t>
            </a:r>
            <a:r>
              <a:rPr lang="en-US" sz="1600" dirty="0" err="1"/>
              <a:t>procesului</a:t>
            </a:r>
            <a:r>
              <a:rPr lang="en-US" sz="1600" dirty="0"/>
              <a:t>;</a:t>
            </a:r>
            <a:endParaRPr lang="ro-RO" sz="1600" dirty="0"/>
          </a:p>
          <a:p>
            <a:pPr marL="169862" lvl="7" algn="just"/>
            <a:r>
              <a:rPr lang="en-US" sz="1600" dirty="0" err="1"/>
              <a:t>Documente</a:t>
            </a:r>
            <a:r>
              <a:rPr lang="en-US" sz="1600" dirty="0"/>
              <a:t> </a:t>
            </a:r>
            <a:r>
              <a:rPr lang="en-US" sz="1600" dirty="0" err="1"/>
              <a:t>depuse</a:t>
            </a:r>
            <a:r>
              <a:rPr lang="en-US" sz="1600" dirty="0"/>
              <a:t> </a:t>
            </a:r>
            <a:r>
              <a:rPr lang="en-US" sz="1600" dirty="0" err="1"/>
              <a:t>odata</a:t>
            </a:r>
            <a:r>
              <a:rPr lang="en-US" sz="1600" dirty="0"/>
              <a:t> = </a:t>
            </a:r>
            <a:r>
              <a:rPr lang="en-US" sz="1600" dirty="0" err="1"/>
              <a:t>Aviz</a:t>
            </a:r>
            <a:r>
              <a:rPr lang="en-US" sz="1600" dirty="0"/>
              <a:t> de </a:t>
            </a:r>
            <a:r>
              <a:rPr lang="en-US" sz="1600" dirty="0" err="1"/>
              <a:t>conformitate</a:t>
            </a:r>
            <a:r>
              <a:rPr lang="en-US" sz="1600" dirty="0"/>
              <a:t> </a:t>
            </a:r>
          </a:p>
          <a:p>
            <a:pPr marL="1201738" lvl="8" algn="just"/>
            <a:r>
              <a:rPr lang="ro-RO" sz="1600" dirty="0"/>
              <a:t>					</a:t>
            </a:r>
            <a:r>
              <a:rPr lang="en-US" sz="1600" dirty="0"/>
              <a:t>Se pot </a:t>
            </a:r>
            <a:r>
              <a:rPr lang="en-US" sz="1600" dirty="0" err="1"/>
              <a:t>solicita</a:t>
            </a:r>
            <a:r>
              <a:rPr lang="en-US" sz="1600" dirty="0"/>
              <a:t> 2 </a:t>
            </a:r>
            <a:r>
              <a:rPr lang="en-US" sz="1600" dirty="0" err="1"/>
              <a:t>randuri</a:t>
            </a:r>
            <a:r>
              <a:rPr lang="en-US" sz="1600" dirty="0"/>
              <a:t> de </a:t>
            </a:r>
            <a:r>
              <a:rPr lang="en-US" sz="1600" dirty="0" err="1"/>
              <a:t>clarificari</a:t>
            </a:r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D8EA7CD-A11E-4D6B-A113-953109064A0F}"/>
              </a:ext>
            </a:extLst>
          </p:cNvPr>
          <p:cNvSpPr/>
          <p:nvPr/>
        </p:nvSpPr>
        <p:spPr>
          <a:xfrm>
            <a:off x="725482" y="2837158"/>
            <a:ext cx="171164" cy="43362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8FA8FB5-F963-4D5C-9442-FB3C516E0FC7}"/>
              </a:ext>
            </a:extLst>
          </p:cNvPr>
          <p:cNvSpPr/>
          <p:nvPr/>
        </p:nvSpPr>
        <p:spPr>
          <a:xfrm>
            <a:off x="725483" y="3640868"/>
            <a:ext cx="171163" cy="80786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A8DE255-737A-4979-9D22-98EA4A837F0E}"/>
              </a:ext>
            </a:extLst>
          </p:cNvPr>
          <p:cNvSpPr/>
          <p:nvPr/>
        </p:nvSpPr>
        <p:spPr>
          <a:xfrm>
            <a:off x="725484" y="4625472"/>
            <a:ext cx="171161" cy="914745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9BCE80-563F-40DC-A18C-0A79D26E67D5}"/>
              </a:ext>
            </a:extLst>
          </p:cNvPr>
          <p:cNvSpPr/>
          <p:nvPr/>
        </p:nvSpPr>
        <p:spPr>
          <a:xfrm>
            <a:off x="281814" y="3587217"/>
            <a:ext cx="189217" cy="209449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Bent-Up 27">
            <a:extLst>
              <a:ext uri="{FF2B5EF4-FFF2-40B4-BE49-F238E27FC236}">
                <a16:creationId xmlns:a16="http://schemas.microsoft.com/office/drawing/2014/main" id="{C2BBEACD-F8DB-442E-87D3-0B73C7B20120}"/>
              </a:ext>
            </a:extLst>
          </p:cNvPr>
          <p:cNvSpPr/>
          <p:nvPr/>
        </p:nvSpPr>
        <p:spPr>
          <a:xfrm rot="5400000">
            <a:off x="594612" y="4808737"/>
            <a:ext cx="674703" cy="1305777"/>
          </a:xfrm>
          <a:prstGeom prst="bentUpArrow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Arrow: Bent-Up 28">
            <a:extLst>
              <a:ext uri="{FF2B5EF4-FFF2-40B4-BE49-F238E27FC236}">
                <a16:creationId xmlns:a16="http://schemas.microsoft.com/office/drawing/2014/main" id="{3F79FFCB-88C7-4378-A10F-07951861FFB2}"/>
              </a:ext>
            </a:extLst>
          </p:cNvPr>
          <p:cNvSpPr/>
          <p:nvPr/>
        </p:nvSpPr>
        <p:spPr>
          <a:xfrm rot="5400000">
            <a:off x="817816" y="5030180"/>
            <a:ext cx="674703" cy="859369"/>
          </a:xfrm>
          <a:prstGeom prst="bentUp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E6AEC35-6396-45D6-83E5-E57B786B4D06}"/>
              </a:ext>
            </a:extLst>
          </p:cNvPr>
          <p:cNvSpPr txBox="1"/>
          <p:nvPr/>
        </p:nvSpPr>
        <p:spPr>
          <a:xfrm>
            <a:off x="656537" y="2837158"/>
            <a:ext cx="727326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6" indent="-342900" algn="just">
              <a:buFont typeface="+mj-lt"/>
              <a:buAutoNum type="arabicPeriod"/>
            </a:pPr>
            <a:r>
              <a:rPr lang="ro-RO" sz="1600" dirty="0"/>
              <a:t> Realizare </a:t>
            </a:r>
            <a:r>
              <a:rPr lang="ro-RO" sz="1600" b="1" dirty="0"/>
              <a:t>metodologie</a:t>
            </a:r>
            <a:r>
              <a:rPr lang="ro-RO" sz="1600" dirty="0"/>
              <a:t> pentru elaborarea/actualizarea, monitorizarea si evaluarea </a:t>
            </a:r>
            <a:r>
              <a:rPr lang="en-US" sz="1600" dirty="0"/>
              <a:t>SDT</a:t>
            </a:r>
            <a:r>
              <a:rPr lang="ro-RO" sz="1600" dirty="0"/>
              <a:t>, inclusiv asigurarea cadrului partenerial. </a:t>
            </a:r>
          </a:p>
          <a:p>
            <a:pPr marL="342900" lvl="6" indent="-342900" algn="just">
              <a:buFont typeface="+mj-lt"/>
              <a:buAutoNum type="arabicPeriod"/>
            </a:pPr>
            <a:r>
              <a:rPr lang="ro-RO" sz="1600" dirty="0"/>
              <a:t> </a:t>
            </a:r>
            <a:r>
              <a:rPr lang="ro-RO" sz="1600" b="1" dirty="0"/>
              <a:t>Elaborare </a:t>
            </a:r>
            <a:r>
              <a:rPr lang="ro-RO" sz="1600" dirty="0"/>
              <a:t>document strategic SDT. </a:t>
            </a:r>
            <a:endParaRPr lang="en-US" sz="1600" dirty="0"/>
          </a:p>
          <a:p>
            <a:pPr marL="342900" lvl="6" indent="-342900">
              <a:buFont typeface="+mj-lt"/>
              <a:buAutoNum type="arabicPeriod"/>
            </a:pPr>
            <a:r>
              <a:rPr lang="ro-RO" sz="1600" dirty="0"/>
              <a:t> Elaborare </a:t>
            </a:r>
            <a:r>
              <a:rPr lang="ro-RO" sz="1600" b="1" dirty="0"/>
              <a:t>procedura pentru </a:t>
            </a:r>
            <a:r>
              <a:rPr lang="ro-RO" sz="1600" b="1" dirty="0" err="1"/>
              <a:t>prioritizarea</a:t>
            </a:r>
            <a:r>
              <a:rPr lang="ro-RO" sz="1600" b="1" dirty="0"/>
              <a:t> </a:t>
            </a:r>
            <a:r>
              <a:rPr lang="ro-RO" sz="1600" dirty="0" err="1"/>
              <a:t>operatiunilor</a:t>
            </a:r>
            <a:r>
              <a:rPr lang="ro-RO" sz="1600" dirty="0"/>
              <a:t>, rezultate ca urmare a </a:t>
            </a:r>
            <a:r>
              <a:rPr lang="ro-RO" sz="1600" dirty="0" err="1"/>
              <a:t>elaborarii</a:t>
            </a:r>
            <a:r>
              <a:rPr lang="ro-RO" sz="1600" dirty="0"/>
              <a:t> documentelor  strategice. </a:t>
            </a:r>
          </a:p>
          <a:p>
            <a:pPr marL="342900" lvl="6" indent="-342900">
              <a:buFont typeface="+mj-lt"/>
              <a:buAutoNum type="arabicPeriod"/>
            </a:pPr>
            <a:r>
              <a:rPr lang="ro-RO" sz="1600" dirty="0"/>
              <a:t> </a:t>
            </a:r>
            <a:r>
              <a:rPr lang="ro-RO" sz="1600" b="1" dirty="0" err="1"/>
              <a:t>Prioritizarea</a:t>
            </a:r>
            <a:r>
              <a:rPr lang="ro-RO" sz="1600" b="1" dirty="0"/>
              <a:t> </a:t>
            </a:r>
            <a:r>
              <a:rPr lang="ro-RO" sz="1600" b="1" dirty="0" err="1"/>
              <a:t>operatiunilor</a:t>
            </a:r>
            <a:r>
              <a:rPr lang="ro-RO" sz="1600" b="1" dirty="0"/>
              <a:t> </a:t>
            </a:r>
            <a:r>
              <a:rPr lang="ro-RO" sz="1600" dirty="0"/>
              <a:t>rezultate ca urmare a </a:t>
            </a:r>
            <a:r>
              <a:rPr lang="ro-RO" sz="1600" dirty="0" err="1"/>
              <a:t>elaborarii</a:t>
            </a:r>
            <a:r>
              <a:rPr lang="ro-RO" sz="1600" dirty="0"/>
              <a:t> </a:t>
            </a:r>
            <a:r>
              <a:rPr lang="en-US" sz="1600" dirty="0"/>
              <a:t>SDT, </a:t>
            </a:r>
            <a:r>
              <a:rPr lang="ro-RO" sz="1600" b="1" dirty="0"/>
              <a:t>precum si lista aferentă</a:t>
            </a:r>
            <a:endParaRPr lang="en-US" sz="1600" dirty="0"/>
          </a:p>
          <a:p>
            <a:pPr marL="342900" lvl="6" indent="-342900" algn="just">
              <a:buFont typeface="+mj-lt"/>
              <a:buAutoNum type="arabicPeriod"/>
            </a:pPr>
            <a:r>
              <a:rPr lang="ro-RO" sz="1600" dirty="0"/>
              <a:t> </a:t>
            </a:r>
            <a:r>
              <a:rPr lang="ro-RO" sz="1600" dirty="0" err="1"/>
              <a:t>Intocmirea</a:t>
            </a:r>
            <a:r>
              <a:rPr lang="ro-RO" sz="1600" dirty="0"/>
              <a:t> </a:t>
            </a:r>
            <a:r>
              <a:rPr lang="ro-RO" sz="1600" b="1" dirty="0"/>
              <a:t>listei de </a:t>
            </a:r>
            <a:r>
              <a:rPr lang="ro-RO" sz="1600" b="1" dirty="0" err="1"/>
              <a:t>operatiuni</a:t>
            </a:r>
            <a:r>
              <a:rPr lang="ro-RO" sz="1600" b="1" dirty="0"/>
              <a:t> </a:t>
            </a:r>
            <a:r>
              <a:rPr lang="ro-RO" sz="1600" dirty="0"/>
              <a:t>din cadrul documentului strategic pentru care a identificata ca sursa de </a:t>
            </a:r>
            <a:r>
              <a:rPr lang="ro-RO" sz="1600" dirty="0" err="1"/>
              <a:t>finantare</a:t>
            </a:r>
            <a:r>
              <a:rPr lang="ro-RO" sz="1600" dirty="0"/>
              <a:t> POR NE 2021-2027, defalcate pe </a:t>
            </a:r>
            <a:r>
              <a:rPr lang="ro-RO" sz="1600" dirty="0" err="1"/>
              <a:t>prioritati</a:t>
            </a:r>
            <a:r>
              <a:rPr lang="ro-RO" sz="1600" dirty="0"/>
              <a:t> de </a:t>
            </a:r>
            <a:r>
              <a:rPr lang="ro-RO" sz="1600" dirty="0" err="1"/>
              <a:t>investitie</a:t>
            </a:r>
            <a:r>
              <a:rPr lang="ro-RO" sz="1600" dirty="0"/>
              <a:t>/obiective specifice.</a:t>
            </a:r>
            <a:endParaRPr lang="en-US" sz="1600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BE7A14C-8956-4408-8A06-FB0DD09B0414}"/>
              </a:ext>
            </a:extLst>
          </p:cNvPr>
          <p:cNvSpPr/>
          <p:nvPr/>
        </p:nvSpPr>
        <p:spPr>
          <a:xfrm rot="5400000">
            <a:off x="488848" y="3188694"/>
            <a:ext cx="200764" cy="6148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851AC6D-7177-4C09-8625-44C5E943E797}"/>
              </a:ext>
            </a:extLst>
          </p:cNvPr>
          <p:cNvSpPr txBox="1"/>
          <p:nvPr/>
        </p:nvSpPr>
        <p:spPr>
          <a:xfrm>
            <a:off x="471037" y="3326548"/>
            <a:ext cx="3401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600" b="1" dirty="0"/>
              <a:t>2.</a:t>
            </a:r>
            <a:endParaRPr lang="en-US" sz="1600" b="1" dirty="0"/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1CCA125C-A368-4877-9507-F4FBB47BACE4}"/>
              </a:ext>
            </a:extLst>
          </p:cNvPr>
          <p:cNvCxnSpPr>
            <a:cxnSpLocks/>
          </p:cNvCxnSpPr>
          <p:nvPr/>
        </p:nvCxnSpPr>
        <p:spPr>
          <a:xfrm rot="5400000">
            <a:off x="374674" y="3057386"/>
            <a:ext cx="352563" cy="349066"/>
          </a:xfrm>
          <a:prstGeom prst="bentConnector3">
            <a:avLst>
              <a:gd name="adj1" fmla="val -3312"/>
            </a:avLst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D8BEBAF9-B584-421E-BAE5-9ADF6C2B4C90}"/>
              </a:ext>
            </a:extLst>
          </p:cNvPr>
          <p:cNvCxnSpPr/>
          <p:nvPr/>
        </p:nvCxnSpPr>
        <p:spPr>
          <a:xfrm flipH="1">
            <a:off x="442989" y="4044802"/>
            <a:ext cx="292006" cy="0"/>
          </a:xfrm>
          <a:prstGeom prst="straightConnector1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or: Elbow 8">
            <a:extLst>
              <a:ext uri="{FF2B5EF4-FFF2-40B4-BE49-F238E27FC236}">
                <a16:creationId xmlns:a16="http://schemas.microsoft.com/office/drawing/2014/main" id="{A6A5F344-70E5-48D0-95F0-3F844379A139}"/>
              </a:ext>
            </a:extLst>
          </p:cNvPr>
          <p:cNvCxnSpPr>
            <a:cxnSpLocks/>
            <a:endCxn id="10" idx="1"/>
          </p:cNvCxnSpPr>
          <p:nvPr/>
        </p:nvCxnSpPr>
        <p:spPr>
          <a:xfrm flipV="1">
            <a:off x="7885414" y="3150747"/>
            <a:ext cx="859044" cy="1052464"/>
          </a:xfrm>
          <a:prstGeom prst="bentConnector3">
            <a:avLst>
              <a:gd name="adj1" fmla="val 45866"/>
            </a:avLst>
          </a:prstGeom>
          <a:ln w="3810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F61E0CE0-0B73-4717-9165-3E0E250EC5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600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8C4E3CF0-ACCD-4E5C-B72E-2FD1672A0887}"/>
              </a:ext>
            </a:extLst>
          </p:cNvPr>
          <p:cNvSpPr/>
          <p:nvPr/>
        </p:nvSpPr>
        <p:spPr>
          <a:xfrm>
            <a:off x="725484" y="2851444"/>
            <a:ext cx="171161" cy="147198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615746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(9)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32680" y="1013223"/>
            <a:ext cx="11112904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o-RO" b="1" dirty="0"/>
          </a:p>
          <a:p>
            <a:pPr algn="just"/>
            <a:r>
              <a:rPr lang="ro-RO" b="1" dirty="0"/>
              <a:t>Etape obligatorii </a:t>
            </a:r>
            <a:r>
              <a:rPr lang="ro-RO" b="1" u="sng" dirty="0" err="1"/>
              <a:t>fara</a:t>
            </a:r>
            <a:r>
              <a:rPr lang="ro-RO" b="1" u="sng" dirty="0"/>
              <a:t> utilizarea </a:t>
            </a:r>
            <a:r>
              <a:rPr lang="ro-RO" b="1" dirty="0"/>
              <a:t>instrumentului DUI NE </a:t>
            </a:r>
          </a:p>
          <a:p>
            <a:pPr algn="just"/>
            <a:r>
              <a:rPr lang="ro-RO" sz="1400" b="1" dirty="0"/>
              <a:t>pentru accesarea </a:t>
            </a:r>
            <a:r>
              <a:rPr lang="ro-RO" sz="1400" b="1" dirty="0" err="1"/>
              <a:t>finantarilor</a:t>
            </a:r>
            <a:r>
              <a:rPr lang="ro-RO" sz="1400" b="1" dirty="0"/>
              <a:t> disponibile pentru dezvoltare urbana din POR NE 2021 – 2027</a:t>
            </a:r>
            <a:r>
              <a:rPr lang="en-US" sz="1400" b="1" dirty="0"/>
              <a:t> </a:t>
            </a:r>
            <a:endParaRPr lang="ro-RO" sz="1400" b="1" dirty="0"/>
          </a:p>
          <a:p>
            <a:pPr algn="just"/>
            <a:endParaRPr lang="ro-RO" b="1" dirty="0"/>
          </a:p>
          <a:p>
            <a:pPr algn="just"/>
            <a:r>
              <a:rPr lang="ro-RO" dirty="0"/>
              <a:t>Depunerea </a:t>
            </a:r>
            <a:r>
              <a:rPr lang="en-US" dirty="0" err="1"/>
              <a:t>fiselor</a:t>
            </a:r>
            <a:r>
              <a:rPr lang="en-US" dirty="0"/>
              <a:t> de </a:t>
            </a:r>
            <a:r>
              <a:rPr lang="en-US" dirty="0" err="1"/>
              <a:t>proiect</a:t>
            </a:r>
            <a:r>
              <a:rPr lang="ro-RO" dirty="0"/>
              <a:t> in cadrul POR, va fi conditionata de existenta unui Aviz de Conformitate (AC).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78B72D-5433-4521-B13B-54C8576AA976}"/>
              </a:ext>
            </a:extLst>
          </p:cNvPr>
          <p:cNvSpPr txBox="1"/>
          <p:nvPr/>
        </p:nvSpPr>
        <p:spPr>
          <a:xfrm>
            <a:off x="5039427" y="2363214"/>
            <a:ext cx="595691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1400" dirty="0"/>
              <a:t>(va fi solicitat o singura data, </a:t>
            </a:r>
            <a:r>
              <a:rPr lang="ro-RO" sz="1400" dirty="0" err="1"/>
              <a:t>dupa</a:t>
            </a:r>
            <a:r>
              <a:rPr lang="ro-RO" sz="1400" dirty="0"/>
              <a:t> parcurgerea următoarelor etape obligatorii)</a:t>
            </a:r>
            <a:endParaRPr lang="en-US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07B5C68-3BE1-4019-98FB-07B75C8C89D9}"/>
              </a:ext>
            </a:extLst>
          </p:cNvPr>
          <p:cNvSpPr txBox="1"/>
          <p:nvPr/>
        </p:nvSpPr>
        <p:spPr>
          <a:xfrm>
            <a:off x="632681" y="2851445"/>
            <a:ext cx="732420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lvl="6" indent="-342900" algn="just">
              <a:buFont typeface="+mj-lt"/>
              <a:buAutoNum type="arabicPeriod"/>
            </a:pPr>
            <a:r>
              <a:rPr lang="ro-RO" dirty="0"/>
              <a:t>Realizare </a:t>
            </a:r>
            <a:r>
              <a:rPr lang="ro-RO" b="1" dirty="0"/>
              <a:t>metodologie</a:t>
            </a:r>
            <a:r>
              <a:rPr lang="ro-RO" dirty="0"/>
              <a:t> pentru elaborarea/actualizarea, monitorizarea si evaluarea </a:t>
            </a:r>
            <a:r>
              <a:rPr lang="en-US" dirty="0"/>
              <a:t>SD</a:t>
            </a:r>
            <a:r>
              <a:rPr lang="ro-RO" dirty="0"/>
              <a:t>L, inclusiv asigurarea cadrului partenerial. </a:t>
            </a:r>
          </a:p>
          <a:p>
            <a:pPr marL="342900" lvl="6" indent="-342900" algn="just">
              <a:buFont typeface="+mj-lt"/>
              <a:buAutoNum type="arabicPeriod"/>
            </a:pPr>
            <a:r>
              <a:rPr lang="ro-RO" b="1" dirty="0"/>
              <a:t>Elaborare </a:t>
            </a:r>
            <a:r>
              <a:rPr lang="ro-RO" dirty="0"/>
              <a:t>document strategic SDL</a:t>
            </a:r>
            <a:r>
              <a:rPr lang="en-US" dirty="0"/>
              <a:t>, care 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includa</a:t>
            </a:r>
            <a:r>
              <a:rPr lang="en-US" dirty="0"/>
              <a:t> o </a:t>
            </a:r>
            <a:r>
              <a:rPr lang="en-US" dirty="0" err="1"/>
              <a:t>lista</a:t>
            </a:r>
            <a:r>
              <a:rPr lang="en-US" dirty="0"/>
              <a:t> a </a:t>
            </a:r>
            <a:r>
              <a:rPr lang="en-US" dirty="0" err="1"/>
              <a:t>operatiunilor</a:t>
            </a:r>
            <a:r>
              <a:rPr lang="en-US" dirty="0"/>
              <a:t> care </a:t>
            </a:r>
            <a:r>
              <a:rPr lang="en-US" dirty="0" err="1"/>
              <a:t>umeaza</a:t>
            </a:r>
            <a:r>
              <a:rPr lang="en-US" dirty="0"/>
              <a:t> </a:t>
            </a:r>
            <a:r>
              <a:rPr lang="en-US" dirty="0" err="1"/>
              <a:t>sa</a:t>
            </a:r>
            <a:r>
              <a:rPr lang="en-US" dirty="0"/>
              <a:t> fie </a:t>
            </a:r>
            <a:r>
              <a:rPr lang="en-US" dirty="0" err="1"/>
              <a:t>sprijinite</a:t>
            </a:r>
            <a:r>
              <a:rPr lang="en-US" dirty="0"/>
              <a:t>;</a:t>
            </a:r>
            <a:endParaRPr lang="en-US" sz="14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1C8FAB9-2D54-4A06-BFC4-A8EDAAC30A3C}"/>
              </a:ext>
            </a:extLst>
          </p:cNvPr>
          <p:cNvSpPr txBox="1"/>
          <p:nvPr/>
        </p:nvSpPr>
        <p:spPr>
          <a:xfrm>
            <a:off x="615745" y="2556704"/>
            <a:ext cx="17446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dirty="0"/>
              <a:t>Etape Obligatorii</a:t>
            </a:r>
            <a:endParaRPr 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A42D718-DBA1-4987-AEBB-730001DA28DD}"/>
              </a:ext>
            </a:extLst>
          </p:cNvPr>
          <p:cNvSpPr txBox="1"/>
          <p:nvPr/>
        </p:nvSpPr>
        <p:spPr>
          <a:xfrm>
            <a:off x="1627165" y="4092785"/>
            <a:ext cx="31959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Aprobare de </a:t>
            </a:r>
            <a:r>
              <a:rPr lang="en-US" dirty="0"/>
              <a:t>CL</a:t>
            </a:r>
            <a:r>
              <a:rPr lang="ro-RO" dirty="0"/>
              <a:t>/ </a:t>
            </a:r>
            <a:r>
              <a:rPr lang="en-US" dirty="0"/>
              <a:t>CL-</a:t>
            </a:r>
            <a:r>
              <a:rPr lang="en-US" dirty="0" err="1"/>
              <a:t>uri</a:t>
            </a:r>
            <a:r>
              <a:rPr lang="en-US" dirty="0"/>
              <a:t> </a:t>
            </a:r>
            <a:r>
              <a:rPr lang="ro-RO" dirty="0"/>
              <a:t>membre ale Parteneriatului/</a:t>
            </a:r>
            <a:r>
              <a:rPr lang="en-US" dirty="0"/>
              <a:t>AG </a:t>
            </a:r>
            <a:r>
              <a:rPr lang="ro-RO" dirty="0"/>
              <a:t>a </a:t>
            </a:r>
            <a:r>
              <a:rPr lang="en-US" dirty="0"/>
              <a:t>ADI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9EA0F37-A5AB-4A46-8351-64E30B1E40BD}"/>
              </a:ext>
            </a:extLst>
          </p:cNvPr>
          <p:cNvSpPr txBox="1"/>
          <p:nvPr/>
        </p:nvSpPr>
        <p:spPr>
          <a:xfrm>
            <a:off x="6028739" y="4069516"/>
            <a:ext cx="4056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dirty="0"/>
              <a:t>Depunere la structura de specialitate din cadrul </a:t>
            </a:r>
            <a:r>
              <a:rPr lang="en-US" dirty="0"/>
              <a:t>ADR NE/</a:t>
            </a:r>
            <a:r>
              <a:rPr lang="ro-RO" dirty="0"/>
              <a:t>AM POR NE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3759177-EB7A-4F40-AD1C-7CC32AAE62F0}"/>
              </a:ext>
            </a:extLst>
          </p:cNvPr>
          <p:cNvSpPr txBox="1"/>
          <p:nvPr/>
        </p:nvSpPr>
        <p:spPr>
          <a:xfrm>
            <a:off x="6641298" y="4666367"/>
            <a:ext cx="283156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1400" dirty="0"/>
              <a:t>(o singura data, la finalul procesului)</a:t>
            </a:r>
            <a:endParaRPr lang="en-US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4E3C2FB-35DE-45D2-88FC-A442BD3E6172}"/>
              </a:ext>
            </a:extLst>
          </p:cNvPr>
          <p:cNvSpPr txBox="1"/>
          <p:nvPr/>
        </p:nvSpPr>
        <p:spPr>
          <a:xfrm>
            <a:off x="8118153" y="1177603"/>
            <a:ext cx="362743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1200" dirty="0"/>
              <a:t>Municipiile, altele </a:t>
            </a:r>
            <a:r>
              <a:rPr lang="ro-RO" sz="1200" dirty="0" err="1"/>
              <a:t>decat</a:t>
            </a:r>
            <a:r>
              <a:rPr lang="ro-RO" sz="1200" dirty="0"/>
              <a:t> </a:t>
            </a:r>
            <a:r>
              <a:rPr lang="ro-RO" sz="1200" dirty="0" err="1"/>
              <a:t>resedinta</a:t>
            </a:r>
            <a:r>
              <a:rPr lang="ro-RO" sz="1200" dirty="0"/>
              <a:t> de </a:t>
            </a:r>
            <a:r>
              <a:rPr lang="ro-RO" sz="1200" dirty="0" err="1"/>
              <a:t>judet</a:t>
            </a:r>
            <a:r>
              <a:rPr lang="ro-RO" sz="1200" dirty="0"/>
              <a:t>, precum si </a:t>
            </a:r>
            <a:r>
              <a:rPr lang="ro-RO" sz="1200" dirty="0" err="1"/>
              <a:t>orasele</a:t>
            </a:r>
            <a:r>
              <a:rPr lang="ro-RO" sz="1200" dirty="0"/>
              <a:t> care vor dori sa </a:t>
            </a:r>
            <a:r>
              <a:rPr lang="ro-RO" sz="1200" dirty="0" err="1"/>
              <a:t>aceeseze</a:t>
            </a:r>
            <a:r>
              <a:rPr lang="ro-RO" sz="1200" dirty="0"/>
              <a:t> </a:t>
            </a:r>
            <a:r>
              <a:rPr lang="ro-RO" sz="1200" dirty="0" err="1"/>
              <a:t>finantarile</a:t>
            </a:r>
            <a:r>
              <a:rPr lang="ro-RO" sz="1200" dirty="0"/>
              <a:t> disponibile pentru dezvoltare urbana, pe oricare din </a:t>
            </a:r>
            <a:r>
              <a:rPr lang="ro-RO" sz="1200" dirty="0" err="1"/>
              <a:t>prioritatile</a:t>
            </a:r>
            <a:r>
              <a:rPr lang="ro-RO" sz="1200" dirty="0"/>
              <a:t> programului (2,3,4,5,6), cu </a:t>
            </a:r>
            <a:r>
              <a:rPr lang="ro-RO" sz="1200" dirty="0" err="1"/>
              <a:t>exceptia</a:t>
            </a:r>
            <a:r>
              <a:rPr lang="ro-RO" sz="1200" dirty="0"/>
              <a:t> </a:t>
            </a:r>
            <a:r>
              <a:rPr lang="ro-RO" sz="1200" dirty="0" err="1"/>
              <a:t>prioritatii</a:t>
            </a:r>
            <a:r>
              <a:rPr lang="ro-RO" sz="1200" dirty="0"/>
              <a:t> nr.7</a:t>
            </a:r>
            <a:endParaRPr lang="en-US" sz="1200" dirty="0"/>
          </a:p>
        </p:txBody>
      </p:sp>
      <p:sp>
        <p:nvSpPr>
          <p:cNvPr id="19" name="Arrow: Bent-Up 18">
            <a:extLst>
              <a:ext uri="{FF2B5EF4-FFF2-40B4-BE49-F238E27FC236}">
                <a16:creationId xmlns:a16="http://schemas.microsoft.com/office/drawing/2014/main" id="{C942F6BC-D9D5-4842-B240-452492378EE6}"/>
              </a:ext>
            </a:extLst>
          </p:cNvPr>
          <p:cNvSpPr/>
          <p:nvPr/>
        </p:nvSpPr>
        <p:spPr>
          <a:xfrm rot="5400000">
            <a:off x="817816" y="3766145"/>
            <a:ext cx="674703" cy="859369"/>
          </a:xfrm>
          <a:prstGeom prst="bentUp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0DB980A6-0FB0-4E6B-8A87-C043EAF61AC9}"/>
              </a:ext>
            </a:extLst>
          </p:cNvPr>
          <p:cNvSpPr/>
          <p:nvPr/>
        </p:nvSpPr>
        <p:spPr>
          <a:xfrm>
            <a:off x="4823126" y="4238396"/>
            <a:ext cx="897715" cy="355107"/>
          </a:xfrm>
          <a:prstGeom prst="rightArrow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B494E3B-D91D-4BBF-9091-0C4EBF325F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427132D1-1F7B-4D1E-A358-94E4A8C304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1483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005173"/>
              </p:ext>
            </p:extLst>
          </p:nvPr>
        </p:nvGraphicFramePr>
        <p:xfrm>
          <a:off x="615746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Actualizarea documentelor strategice (SDT/SDL)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15746" y="1089423"/>
            <a:ext cx="11112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dirty="0"/>
              <a:t>Ori de cate ori </a:t>
            </a:r>
            <a:r>
              <a:rPr lang="ro-RO" b="1" dirty="0"/>
              <a:t>APL-urile</a:t>
            </a:r>
            <a:r>
              <a:rPr lang="ro-RO" dirty="0"/>
              <a:t> decid/hotarasc sa opereze </a:t>
            </a:r>
            <a:r>
              <a:rPr lang="ro-RO" b="1" dirty="0"/>
              <a:t>modificari</a:t>
            </a:r>
            <a:r>
              <a:rPr lang="en-US" b="1" dirty="0"/>
              <a:t>/</a:t>
            </a:r>
            <a:r>
              <a:rPr lang="en-US" b="1" dirty="0" err="1"/>
              <a:t>actualizari</a:t>
            </a:r>
            <a:r>
              <a:rPr lang="ro-RO" b="1" dirty="0"/>
              <a:t> </a:t>
            </a:r>
            <a:r>
              <a:rPr lang="ro-RO" dirty="0"/>
              <a:t>in cadrul documentelor strategice (SDT/SDL), acestea </a:t>
            </a:r>
            <a:r>
              <a:rPr lang="ro-RO" b="1" dirty="0"/>
              <a:t>au obligatia de a notifica ADR NE/AM POR NE </a:t>
            </a:r>
            <a:r>
              <a:rPr lang="ro-RO" dirty="0"/>
              <a:t>cu privire la acest aspect.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AB0E3B4-6559-4ACB-ACCB-0C1E537ACCE7}"/>
              </a:ext>
            </a:extLst>
          </p:cNvPr>
          <p:cNvSpPr txBox="1"/>
          <p:nvPr/>
        </p:nvSpPr>
        <p:spPr>
          <a:xfrm>
            <a:off x="3521526" y="2869453"/>
            <a:ext cx="7534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800" b="1" dirty="0"/>
              <a:t>SDT</a:t>
            </a:r>
            <a:endParaRPr lang="en-US" sz="28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FD936E3-3126-41EC-B7AB-8EF9C33C1C9B}"/>
              </a:ext>
            </a:extLst>
          </p:cNvPr>
          <p:cNvSpPr txBox="1"/>
          <p:nvPr/>
        </p:nvSpPr>
        <p:spPr>
          <a:xfrm>
            <a:off x="9131581" y="2869453"/>
            <a:ext cx="7328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2800" b="1" dirty="0"/>
              <a:t>SDL</a:t>
            </a:r>
            <a:endParaRPr lang="en-US" sz="28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C337C03-0876-4A02-9EC9-1F01C5133834}"/>
              </a:ext>
            </a:extLst>
          </p:cNvPr>
          <p:cNvSpPr txBox="1"/>
          <p:nvPr/>
        </p:nvSpPr>
        <p:spPr>
          <a:xfrm>
            <a:off x="3266983" y="1894026"/>
            <a:ext cx="6870036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o-RO" dirty="0"/>
              <a:t>In cazul in care, </a:t>
            </a:r>
            <a:r>
              <a:rPr lang="ro-RO" dirty="0" err="1"/>
              <a:t>dupa</a:t>
            </a:r>
            <a:r>
              <a:rPr lang="ro-RO" dirty="0"/>
              <a:t> emiterea Avizului de Conformitate (AC), APL-urile doresc sa opereze </a:t>
            </a:r>
            <a:r>
              <a:rPr lang="ro-RO" dirty="0" err="1"/>
              <a:t>modificari</a:t>
            </a:r>
            <a:r>
              <a:rPr lang="ro-RO" dirty="0"/>
              <a:t>/</a:t>
            </a:r>
            <a:r>
              <a:rPr lang="ro-RO" dirty="0" err="1"/>
              <a:t>actualizari</a:t>
            </a:r>
            <a:r>
              <a:rPr lang="ro-RO" dirty="0"/>
              <a:t> ale documentelor strategice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364714E-CF3F-4B9E-8ABE-F1056ED2BC76}"/>
              </a:ext>
            </a:extLst>
          </p:cNvPr>
          <p:cNvSpPr txBox="1"/>
          <p:nvPr/>
        </p:nvSpPr>
        <p:spPr>
          <a:xfrm>
            <a:off x="4712253" y="3615182"/>
            <a:ext cx="31566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dirty="0"/>
              <a:t>care nu aduc modificari asupra listei de operatiuni</a:t>
            </a:r>
            <a:r>
              <a:rPr lang="en-US" dirty="0"/>
              <a:t> </a:t>
            </a:r>
            <a:r>
              <a:rPr lang="en-US" dirty="0" err="1"/>
              <a:t>propuse</a:t>
            </a:r>
            <a:r>
              <a:rPr lang="en-US" dirty="0"/>
              <a:t> la </a:t>
            </a:r>
            <a:r>
              <a:rPr lang="en-US" dirty="0" err="1"/>
              <a:t>finantare</a:t>
            </a:r>
            <a:r>
              <a:rPr lang="en-US" dirty="0"/>
              <a:t> din POR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4B3F0B9-D30C-4F51-BF59-6431054915B8}"/>
              </a:ext>
            </a:extLst>
          </p:cNvPr>
          <p:cNvSpPr txBox="1"/>
          <p:nvPr/>
        </p:nvSpPr>
        <p:spPr>
          <a:xfrm>
            <a:off x="693042" y="3615181"/>
            <a:ext cx="272966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dirty="0"/>
              <a:t>cu impact direct asupra listei de operatiuni</a:t>
            </a:r>
            <a:r>
              <a:rPr lang="en-US" dirty="0"/>
              <a:t> </a:t>
            </a:r>
            <a:r>
              <a:rPr lang="en-US" dirty="0" err="1"/>
              <a:t>propuse</a:t>
            </a:r>
            <a:r>
              <a:rPr lang="en-US" dirty="0"/>
              <a:t> la </a:t>
            </a:r>
            <a:r>
              <a:rPr lang="en-US" dirty="0" err="1"/>
              <a:t>finantare</a:t>
            </a:r>
            <a:r>
              <a:rPr lang="en-US" dirty="0"/>
              <a:t> din POR </a:t>
            </a:r>
          </a:p>
        </p:txBody>
      </p: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2A451E02-3D26-43FB-8733-1CA5E12BAE75}"/>
              </a:ext>
            </a:extLst>
          </p:cNvPr>
          <p:cNvCxnSpPr>
            <a:cxnSpLocks/>
            <a:stCxn id="2" idx="2"/>
            <a:endCxn id="10" idx="0"/>
          </p:cNvCxnSpPr>
          <p:nvPr/>
        </p:nvCxnSpPr>
        <p:spPr>
          <a:xfrm rot="16200000" flipH="1">
            <a:off x="4983159" y="2307777"/>
            <a:ext cx="222509" cy="23922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F2EE5F17-0088-45BE-981C-89805C0851D7}"/>
              </a:ext>
            </a:extLst>
          </p:cNvPr>
          <p:cNvCxnSpPr>
            <a:cxnSpLocks/>
            <a:stCxn id="2" idx="2"/>
            <a:endCxn id="14" idx="0"/>
          </p:cNvCxnSpPr>
          <p:nvPr/>
        </p:nvCxnSpPr>
        <p:spPr>
          <a:xfrm rot="5400000">
            <a:off x="2866816" y="2583733"/>
            <a:ext cx="222508" cy="184038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1388B3C5-A72D-46D5-9FFE-4B8D95568F63}"/>
              </a:ext>
            </a:extLst>
          </p:cNvPr>
          <p:cNvCxnSpPr>
            <a:cxnSpLocks/>
          </p:cNvCxnSpPr>
          <p:nvPr/>
        </p:nvCxnSpPr>
        <p:spPr>
          <a:xfrm>
            <a:off x="2149540" y="4482560"/>
            <a:ext cx="0" cy="24647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58DE27D-0273-4171-AC7B-E649E8AD696E}"/>
              </a:ext>
            </a:extLst>
          </p:cNvPr>
          <p:cNvCxnSpPr/>
          <p:nvPr/>
        </p:nvCxnSpPr>
        <p:spPr>
          <a:xfrm>
            <a:off x="7155402" y="4261512"/>
            <a:ext cx="0" cy="4675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281291AC-0B20-412E-91A3-73C3D30E6B89}"/>
              </a:ext>
            </a:extLst>
          </p:cNvPr>
          <p:cNvCxnSpPr>
            <a:stCxn id="7" idx="2"/>
          </p:cNvCxnSpPr>
          <p:nvPr/>
        </p:nvCxnSpPr>
        <p:spPr>
          <a:xfrm flipH="1">
            <a:off x="9498027" y="3392673"/>
            <a:ext cx="1" cy="13363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75B9A791-5601-494E-BB3A-AA559074BB81}"/>
              </a:ext>
            </a:extLst>
          </p:cNvPr>
          <p:cNvCxnSpPr>
            <a:stCxn id="8" idx="2"/>
            <a:endCxn id="2" idx="0"/>
          </p:cNvCxnSpPr>
          <p:nvPr/>
        </p:nvCxnSpPr>
        <p:spPr>
          <a:xfrm rot="5400000">
            <a:off x="5135585" y="1303037"/>
            <a:ext cx="329096" cy="280373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or: Elbow 32">
            <a:extLst>
              <a:ext uri="{FF2B5EF4-FFF2-40B4-BE49-F238E27FC236}">
                <a16:creationId xmlns:a16="http://schemas.microsoft.com/office/drawing/2014/main" id="{06263C4C-D4AF-41D0-BFDF-79BA63E662C7}"/>
              </a:ext>
            </a:extLst>
          </p:cNvPr>
          <p:cNvCxnSpPr>
            <a:cxnSpLocks/>
            <a:stCxn id="8" idx="2"/>
            <a:endCxn id="7" idx="0"/>
          </p:cNvCxnSpPr>
          <p:nvPr/>
        </p:nvCxnSpPr>
        <p:spPr>
          <a:xfrm rot="16200000" flipH="1">
            <a:off x="7935466" y="1306891"/>
            <a:ext cx="329096" cy="279602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E2084D1-CC42-49B7-8BC0-097C0797D095}"/>
              </a:ext>
            </a:extLst>
          </p:cNvPr>
          <p:cNvSpPr txBox="1"/>
          <p:nvPr/>
        </p:nvSpPr>
        <p:spPr>
          <a:xfrm>
            <a:off x="693042" y="4722514"/>
            <a:ext cx="11069477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o-RO" b="1" dirty="0"/>
              <a:t>vor notifica </a:t>
            </a:r>
            <a:r>
              <a:rPr lang="ro-RO" dirty="0"/>
              <a:t>ADR NE/AM POR NE asupra principalelor aspecte/elemente actualizate in cadrul documentului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6387D8-BDB0-4B48-A118-5C535881A908}"/>
              </a:ext>
            </a:extLst>
          </p:cNvPr>
          <p:cNvSpPr txBox="1"/>
          <p:nvPr/>
        </p:nvSpPr>
        <p:spPr>
          <a:xfrm>
            <a:off x="1698882" y="5520339"/>
            <a:ext cx="8165592" cy="92333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lvl="6" indent="-914400" algn="just"/>
            <a:r>
              <a:rPr lang="ro-RO" dirty="0"/>
              <a:t>ADR NE/AMPOR NE va analiza de la caz la caz </a:t>
            </a:r>
            <a:r>
              <a:rPr lang="ro-RO" dirty="0" err="1"/>
              <a:t>solicitarile</a:t>
            </a:r>
            <a:r>
              <a:rPr lang="ro-RO" dirty="0"/>
              <a:t>, va stabili modul de lucru, </a:t>
            </a:r>
            <a:r>
              <a:rPr lang="ro-RO" dirty="0" err="1"/>
              <a:t>avand</a:t>
            </a:r>
            <a:r>
              <a:rPr lang="ro-RO" dirty="0"/>
              <a:t> in vedere necesitatea </a:t>
            </a:r>
            <a:r>
              <a:rPr lang="ro-RO" dirty="0" err="1"/>
              <a:t>aplicarii</a:t>
            </a:r>
            <a:r>
              <a:rPr lang="ro-RO" dirty="0"/>
              <a:t> unei </a:t>
            </a:r>
            <a:r>
              <a:rPr lang="ro-RO" dirty="0" err="1"/>
              <a:t>abordari</a:t>
            </a:r>
            <a:r>
              <a:rPr lang="ro-RO" dirty="0"/>
              <a:t> unitare si va notifica solicitantul cu privire la etapele care trebuie parcurse. </a:t>
            </a:r>
            <a:endParaRPr lang="en-US" dirty="0"/>
          </a:p>
        </p:txBody>
      </p:sp>
      <p:sp>
        <p:nvSpPr>
          <p:cNvPr id="24" name="Arrow: Down 23">
            <a:extLst>
              <a:ext uri="{FF2B5EF4-FFF2-40B4-BE49-F238E27FC236}">
                <a16:creationId xmlns:a16="http://schemas.microsoft.com/office/drawing/2014/main" id="{30595687-29E2-452D-8826-94FC6CB33029}"/>
              </a:ext>
            </a:extLst>
          </p:cNvPr>
          <p:cNvSpPr/>
          <p:nvPr/>
        </p:nvSpPr>
        <p:spPr>
          <a:xfrm>
            <a:off x="5641848" y="5091846"/>
            <a:ext cx="292608" cy="3693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753F4453-D627-404F-8102-1C5353A5E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4474" y="5564810"/>
            <a:ext cx="2263848" cy="1146570"/>
          </a:xfrm>
          <a:prstGeom prst="rect">
            <a:avLst/>
          </a:prstGeom>
        </p:spPr>
      </p:pic>
      <p:pic>
        <p:nvPicPr>
          <p:cNvPr id="28" name="Picture 27">
            <a:extLst>
              <a:ext uri="{FF2B5EF4-FFF2-40B4-BE49-F238E27FC236}">
                <a16:creationId xmlns:a16="http://schemas.microsoft.com/office/drawing/2014/main" id="{FDE09DA9-9F79-4CD3-81D8-147ECEB0E9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78" y="5833716"/>
            <a:ext cx="1635204" cy="921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3587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6034227"/>
              </p:ext>
            </p:extLst>
          </p:nvPr>
        </p:nvGraphicFramePr>
        <p:xfrm>
          <a:off x="615746" y="338667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Finantarea operatiunilor si actualizarea listelor prioritare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550332" y="4423192"/>
            <a:ext cx="1121218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dirty="0"/>
              <a:t>Decizia privind accesarea fondurilor disponibile in cadrul POR NE 2021-2027 se va lua dupa parcurgerea etapelor de evaluare a fiselor de proiect derulate de AM POR NE (conformitate administrativa si eligibilitate, evaluare tehnica si financiara, etc).</a:t>
            </a:r>
            <a:endParaRPr lang="en-US" dirty="0"/>
          </a:p>
          <a:p>
            <a:pPr algn="just"/>
            <a:r>
              <a:rPr lang="ro-RO" b="1" dirty="0"/>
              <a:t>Nu este obligatoriu ca fisele de proiect sa fie depuse in ordinea prioritizarii, insa finantarea se va face in functie de ordinea de prioritate aprobata.</a:t>
            </a:r>
            <a:endParaRPr lang="en-US" dirty="0"/>
          </a:p>
          <a:p>
            <a:r>
              <a:rPr lang="ro-RO" dirty="0"/>
              <a:t> 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8B35808-4021-4F2D-A254-27C65A96CA23}"/>
              </a:ext>
            </a:extLst>
          </p:cNvPr>
          <p:cNvSpPr txBox="1"/>
          <p:nvPr/>
        </p:nvSpPr>
        <p:spPr>
          <a:xfrm>
            <a:off x="550332" y="1149975"/>
            <a:ext cx="50365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1800" b="1" i="1" dirty="0"/>
              <a:t>Aparatul Tehnic al UAT/ZUF/ZM </a:t>
            </a:r>
          </a:p>
          <a:p>
            <a:pPr algn="ctr"/>
            <a:r>
              <a:rPr lang="ro-RO" sz="1800" dirty="0"/>
              <a:t>(structuri, departamente tehnice existente in cadrul UAT-urilor/ADI-urilor sau structuri nou </a:t>
            </a:r>
            <a:r>
              <a:rPr lang="ro-RO" sz="1800" dirty="0" err="1"/>
              <a:t>infiintate</a:t>
            </a:r>
            <a:r>
              <a:rPr lang="ro-RO" sz="1800" dirty="0"/>
              <a:t>).</a:t>
            </a:r>
            <a:endParaRPr lang="en-US" sz="1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C30E8F5-5FF4-4881-86D8-2FE0127C1B4C}"/>
              </a:ext>
            </a:extLst>
          </p:cNvPr>
          <p:cNvSpPr txBox="1"/>
          <p:nvPr/>
        </p:nvSpPr>
        <p:spPr>
          <a:xfrm>
            <a:off x="921344" y="2135582"/>
            <a:ext cx="4294574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2400" b="1" dirty="0"/>
              <a:t>va </a:t>
            </a:r>
            <a:r>
              <a:rPr lang="ro-RO" sz="2400" b="1" dirty="0" err="1"/>
              <a:t>intocmi</a:t>
            </a:r>
            <a:r>
              <a:rPr lang="ro-RO" sz="2400" b="1" dirty="0"/>
              <a:t> fise de proiect</a:t>
            </a:r>
            <a:r>
              <a:rPr lang="ro-RO" sz="2400" dirty="0"/>
              <a:t> </a:t>
            </a:r>
          </a:p>
          <a:p>
            <a:pPr algn="ctr"/>
            <a:r>
              <a:rPr lang="ro-RO" dirty="0"/>
              <a:t>pentru</a:t>
            </a:r>
            <a:r>
              <a:rPr lang="en-US" dirty="0"/>
              <a:t> </a:t>
            </a:r>
            <a:r>
              <a:rPr lang="en-US" dirty="0" err="1"/>
              <a:t>operatiunile</a:t>
            </a:r>
            <a:r>
              <a:rPr lang="en-US" dirty="0"/>
              <a:t> </a:t>
            </a:r>
            <a:r>
              <a:rPr lang="en-US" dirty="0" err="1"/>
              <a:t>pentru</a:t>
            </a:r>
            <a:r>
              <a:rPr lang="en-US" dirty="0"/>
              <a:t> care se </a:t>
            </a:r>
            <a:r>
              <a:rPr lang="en-US" dirty="0" err="1"/>
              <a:t>doreste</a:t>
            </a:r>
            <a:r>
              <a:rPr lang="en-US" dirty="0"/>
              <a:t> </a:t>
            </a:r>
            <a:r>
              <a:rPr lang="en-US" dirty="0" err="1"/>
              <a:t>obtinerea</a:t>
            </a:r>
            <a:r>
              <a:rPr lang="en-US" dirty="0"/>
              <a:t> </a:t>
            </a:r>
            <a:r>
              <a:rPr lang="en-US" dirty="0" err="1"/>
              <a:t>finantarii</a:t>
            </a:r>
            <a:r>
              <a:rPr lang="en-US" dirty="0"/>
              <a:t> din POR NE 2021-2027 </a:t>
            </a:r>
            <a:endParaRPr lang="ro-RO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EFC692-5F96-455C-9713-912737985763}"/>
              </a:ext>
            </a:extLst>
          </p:cNvPr>
          <p:cNvSpPr txBox="1"/>
          <p:nvPr/>
        </p:nvSpPr>
        <p:spPr>
          <a:xfrm>
            <a:off x="6403020" y="1094202"/>
            <a:ext cx="26166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b="1" dirty="0"/>
              <a:t>format standard stabilit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2E0AE15-E234-47EA-8BB3-DCC0AD02C25E}"/>
              </a:ext>
            </a:extLst>
          </p:cNvPr>
          <p:cNvSpPr txBox="1"/>
          <p:nvPr/>
        </p:nvSpPr>
        <p:spPr>
          <a:xfrm>
            <a:off x="6403020" y="1461383"/>
            <a:ext cx="54220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b="1" dirty="0"/>
              <a:t>semnate de </a:t>
            </a:r>
            <a:r>
              <a:rPr lang="ro-RO" b="1" dirty="0" err="1"/>
              <a:t>catre</a:t>
            </a:r>
            <a:r>
              <a:rPr lang="ro-RO" b="1" dirty="0"/>
              <a:t> elaborator si reprezentantul legal al UAT/ZUF/ZM</a:t>
            </a:r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02D8CDE-D543-4DEE-B22D-87481D51F4C4}"/>
              </a:ext>
            </a:extLst>
          </p:cNvPr>
          <p:cNvSpPr txBox="1"/>
          <p:nvPr/>
        </p:nvSpPr>
        <p:spPr>
          <a:xfrm>
            <a:off x="6403019" y="2051941"/>
            <a:ext cx="261669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b="1" dirty="0"/>
              <a:t>sa </a:t>
            </a:r>
            <a:r>
              <a:rPr lang="ro-RO" b="1" dirty="0" err="1"/>
              <a:t>faca</a:t>
            </a:r>
            <a:r>
              <a:rPr lang="ro-RO" b="1" dirty="0"/>
              <a:t> parte din SDT/SDL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59DF411-91F0-402C-BF57-38A0CF802E6D}"/>
              </a:ext>
            </a:extLst>
          </p:cNvPr>
          <p:cNvSpPr txBox="1"/>
          <p:nvPr/>
        </p:nvSpPr>
        <p:spPr>
          <a:xfrm>
            <a:off x="6403019" y="2482148"/>
            <a:ext cx="535949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b="1" dirty="0"/>
              <a:t>sa </a:t>
            </a:r>
            <a:r>
              <a:rPr lang="ro-RO" b="1" dirty="0" err="1"/>
              <a:t>faca</a:t>
            </a:r>
            <a:r>
              <a:rPr lang="ro-RO" b="1" dirty="0"/>
              <a:t> parte din lista de </a:t>
            </a:r>
            <a:r>
              <a:rPr lang="ro-RO" b="1" dirty="0" err="1"/>
              <a:t>operatiuni</a:t>
            </a:r>
            <a:r>
              <a:rPr lang="ro-RO" b="1" dirty="0"/>
              <a:t> aferenta SDT*/SDL</a:t>
            </a:r>
          </a:p>
          <a:p>
            <a:r>
              <a:rPr lang="en-US" b="1" dirty="0" err="1"/>
              <a:t>pentru</a:t>
            </a:r>
            <a:r>
              <a:rPr lang="en-US" b="1" dirty="0"/>
              <a:t> care a </a:t>
            </a:r>
            <a:r>
              <a:rPr lang="en-US" b="1" dirty="0" err="1"/>
              <a:t>fost</a:t>
            </a:r>
            <a:r>
              <a:rPr lang="en-US" b="1" dirty="0"/>
              <a:t> </a:t>
            </a:r>
            <a:r>
              <a:rPr lang="en-US" b="1" dirty="0" err="1"/>
              <a:t>identificata</a:t>
            </a:r>
            <a:r>
              <a:rPr lang="en-US" b="1" dirty="0"/>
              <a:t> ca </a:t>
            </a:r>
            <a:r>
              <a:rPr lang="en-US" b="1" dirty="0" err="1"/>
              <a:t>sursa</a:t>
            </a:r>
            <a:r>
              <a:rPr lang="en-US" b="1" dirty="0"/>
              <a:t> de </a:t>
            </a:r>
            <a:r>
              <a:rPr lang="en-US" b="1" dirty="0" err="1"/>
              <a:t>finantare</a:t>
            </a:r>
            <a:r>
              <a:rPr lang="en-US" b="1" dirty="0"/>
              <a:t> POR NE 2021-2027</a:t>
            </a:r>
            <a:endParaRPr lang="ro-RO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4A8B243-CC43-4772-9743-A1C1E71DA27C}"/>
              </a:ext>
            </a:extLst>
          </p:cNvPr>
          <p:cNvSpPr txBox="1"/>
          <p:nvPr/>
        </p:nvSpPr>
        <p:spPr>
          <a:xfrm>
            <a:off x="6215605" y="3369219"/>
            <a:ext cx="554691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69862" algn="just"/>
            <a:r>
              <a:rPr lang="ro-RO" dirty="0"/>
              <a:t>*In scenariul DUI, l</a:t>
            </a:r>
            <a:r>
              <a:rPr lang="en-US" dirty="0" err="1"/>
              <a:t>ista</a:t>
            </a:r>
            <a:r>
              <a:rPr lang="ro-RO" dirty="0"/>
              <a:t> trebuie sa fie</a:t>
            </a:r>
            <a:r>
              <a:rPr lang="en-US" dirty="0"/>
              <a:t> </a:t>
            </a:r>
            <a:r>
              <a:rPr lang="en-US" dirty="0" err="1"/>
              <a:t>prioritizata</a:t>
            </a:r>
            <a:r>
              <a:rPr lang="ro-RO" dirty="0"/>
              <a:t>,</a:t>
            </a:r>
            <a:r>
              <a:rPr lang="en-US" dirty="0"/>
              <a:t> </a:t>
            </a:r>
            <a:r>
              <a:rPr lang="en-US" dirty="0" err="1"/>
              <a:t>aprobata</a:t>
            </a:r>
            <a:r>
              <a:rPr lang="en-US" dirty="0"/>
              <a:t> de CL/CL-</a:t>
            </a:r>
            <a:r>
              <a:rPr lang="en-US" dirty="0" err="1"/>
              <a:t>uri</a:t>
            </a:r>
            <a:r>
              <a:rPr lang="en-US" dirty="0"/>
              <a:t> </a:t>
            </a:r>
            <a:r>
              <a:rPr lang="en-US" dirty="0" err="1"/>
              <a:t>membre</a:t>
            </a:r>
            <a:r>
              <a:rPr lang="en-US" dirty="0"/>
              <a:t> ale </a:t>
            </a:r>
            <a:r>
              <a:rPr lang="en-US" dirty="0" err="1"/>
              <a:t>parteneriatului</a:t>
            </a:r>
            <a:r>
              <a:rPr lang="en-US" dirty="0"/>
              <a:t>/AG a ADI</a:t>
            </a: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F2643E24-FC82-46F1-969B-B414FAE9792E}"/>
              </a:ext>
            </a:extLst>
          </p:cNvPr>
          <p:cNvCxnSpPr>
            <a:stCxn id="7" idx="3"/>
            <a:endCxn id="9" idx="1"/>
          </p:cNvCxnSpPr>
          <p:nvPr/>
        </p:nvCxnSpPr>
        <p:spPr>
          <a:xfrm flipV="1">
            <a:off x="5215918" y="1278868"/>
            <a:ext cx="1187102" cy="1364546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9D63DC14-3FE2-42A0-B920-4392696ABC08}"/>
              </a:ext>
            </a:extLst>
          </p:cNvPr>
          <p:cNvCxnSpPr>
            <a:cxnSpLocks/>
            <a:stCxn id="7" idx="3"/>
            <a:endCxn id="11" idx="1"/>
          </p:cNvCxnSpPr>
          <p:nvPr/>
        </p:nvCxnSpPr>
        <p:spPr>
          <a:xfrm flipV="1">
            <a:off x="5215918" y="1784549"/>
            <a:ext cx="1187102" cy="858865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CA456A95-94F4-4DBF-9717-8310056136B7}"/>
              </a:ext>
            </a:extLst>
          </p:cNvPr>
          <p:cNvCxnSpPr>
            <a:stCxn id="7" idx="3"/>
            <a:endCxn id="12" idx="1"/>
          </p:cNvCxnSpPr>
          <p:nvPr/>
        </p:nvCxnSpPr>
        <p:spPr>
          <a:xfrm flipV="1">
            <a:off x="5215918" y="2236607"/>
            <a:ext cx="1187101" cy="40680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724E3676-551B-461E-A286-65DBC76ECD3B}"/>
              </a:ext>
            </a:extLst>
          </p:cNvPr>
          <p:cNvCxnSpPr>
            <a:stCxn id="7" idx="3"/>
            <a:endCxn id="13" idx="1"/>
          </p:cNvCxnSpPr>
          <p:nvPr/>
        </p:nvCxnSpPr>
        <p:spPr>
          <a:xfrm>
            <a:off x="5215918" y="2643414"/>
            <a:ext cx="1187101" cy="300399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0C7C4814-255B-465E-ACF6-B497F13E14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64496"/>
            <a:ext cx="2263848" cy="11465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212D6F90-CC73-48F9-B1FD-0C414D79627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00" y="5823494"/>
            <a:ext cx="1877324" cy="1057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0864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02FC96-E50E-7E47-8A6F-56F7A9FE1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7CD43D-6AA2-7349-A62C-2FB53405E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01F078-13A8-2540-AF51-36753F44F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C5A305-42F0-2F48-8C97-17A670355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243E32C7-9CC5-CF46-BD92-C8F89BA16634}"/>
              </a:ext>
            </a:extLst>
          </p:cNvPr>
          <p:cNvSpPr txBox="1">
            <a:spLocks/>
          </p:cNvSpPr>
          <p:nvPr/>
        </p:nvSpPr>
        <p:spPr>
          <a:xfrm>
            <a:off x="3227476" y="2139925"/>
            <a:ext cx="5832648" cy="14176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</a:pPr>
            <a:r>
              <a:rPr lang="ro-RO" sz="40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Va multumim!</a:t>
            </a:r>
            <a:endParaRPr lang="en-US" sz="40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A6291-EF4A-924B-8F6C-2D70D24C6E42}"/>
              </a:ext>
            </a:extLst>
          </p:cNvPr>
          <p:cNvSpPr/>
          <p:nvPr/>
        </p:nvSpPr>
        <p:spPr>
          <a:xfrm>
            <a:off x="2508264" y="3557620"/>
            <a:ext cx="727107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de-DE" sz="16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de-DE" sz="2400" dirty="0" err="1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www.roreg.eu</a:t>
            </a:r>
            <a:endParaRPr lang="en-US" sz="24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71BB59-37D3-914A-BE53-1F71D57751BE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x-none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x-none" sz="1600" dirty="0">
              <a:latin typeface="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7333AE-A547-D349-B8A8-BB15C1ACE05A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x-none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BAF99B8-3B69-314A-B4CB-322FC2CF5614}"/>
              </a:ext>
            </a:extLst>
          </p:cNvPr>
          <p:cNvSpPr/>
          <p:nvPr/>
        </p:nvSpPr>
        <p:spPr>
          <a:xfrm>
            <a:off x="5047989" y="3156557"/>
            <a:ext cx="192900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70B2DB93-4A8C-4E98-A94B-A218408BE39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942A82DE-A0C4-4E70-8917-528DCB59EE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1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36">
            <a:extLst>
              <a:ext uri="{FF2B5EF4-FFF2-40B4-BE49-F238E27FC236}">
                <a16:creationId xmlns:a16="http://schemas.microsoft.com/office/drawing/2014/main" id="{792AB5DB-FFC0-48A4-9AF1-866BB6268720}"/>
              </a:ext>
            </a:extLst>
          </p:cNvPr>
          <p:cNvSpPr/>
          <p:nvPr/>
        </p:nvSpPr>
        <p:spPr>
          <a:xfrm>
            <a:off x="8296951" y="878000"/>
            <a:ext cx="3771424" cy="233773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414769" y="1011171"/>
            <a:ext cx="75716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o-RO" dirty="0"/>
              <a:t>Uniunea Europeana propune</a:t>
            </a:r>
            <a:r>
              <a:rPr lang="en-US" dirty="0"/>
              <a:t> </a:t>
            </a:r>
            <a:r>
              <a:rPr lang="ro-RO" dirty="0"/>
              <a:t>o concentrare a investitiilor in 5 obiective principale de politica (OP):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 </a:t>
            </a:r>
            <a:r>
              <a:rPr lang="ro-RO" dirty="0"/>
              <a:t>Europa mai</a:t>
            </a:r>
            <a:r>
              <a:rPr lang="en-US" dirty="0"/>
              <a:t> </a:t>
            </a:r>
            <a:r>
              <a:rPr lang="en-US" dirty="0" err="1"/>
              <a:t>competitiv</a:t>
            </a:r>
            <a:r>
              <a:rPr lang="ro-RO" dirty="0"/>
              <a:t>a</a:t>
            </a:r>
            <a:r>
              <a:rPr lang="en-US" dirty="0"/>
              <a:t> si </a:t>
            </a:r>
            <a:r>
              <a:rPr lang="en-US" dirty="0" err="1"/>
              <a:t>mai</a:t>
            </a:r>
            <a:r>
              <a:rPr lang="ro-RO" dirty="0"/>
              <a:t> inteligenta,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/>
              <a:t>o </a:t>
            </a:r>
            <a:r>
              <a:rPr lang="ro-RO" dirty="0"/>
              <a:t>Europa mai </a:t>
            </a:r>
            <a:r>
              <a:rPr lang="en-US" dirty="0" err="1"/>
              <a:t>rezilienta</a:t>
            </a:r>
            <a:r>
              <a:rPr lang="en-US" dirty="0"/>
              <a:t>,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ro-RO" dirty="0"/>
              <a:t>verde</a:t>
            </a:r>
            <a:r>
              <a:rPr lang="en-US" dirty="0"/>
              <a:t> cu </a:t>
            </a:r>
            <a:r>
              <a:rPr lang="ro-RO" dirty="0"/>
              <a:t>emisii</a:t>
            </a:r>
            <a:r>
              <a:rPr lang="en-US" dirty="0"/>
              <a:t> </a:t>
            </a:r>
            <a:r>
              <a:rPr lang="en-US" dirty="0" err="1"/>
              <a:t>reduse</a:t>
            </a:r>
            <a:r>
              <a:rPr lang="ro-RO" dirty="0"/>
              <a:t> de </a:t>
            </a:r>
            <a:r>
              <a:rPr lang="en-US" dirty="0"/>
              <a:t>CO2</a:t>
            </a:r>
            <a:r>
              <a:rPr lang="ro-RO" dirty="0"/>
              <a:t>,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o-RO" dirty="0"/>
              <a:t>o Europa mai conectata</a:t>
            </a:r>
            <a:r>
              <a:rPr lang="en-US" dirty="0"/>
              <a:t>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dezvoltarea</a:t>
            </a:r>
            <a:r>
              <a:rPr lang="en-US" dirty="0"/>
              <a:t> </a:t>
            </a:r>
            <a:r>
              <a:rPr lang="en-US" dirty="0" err="1"/>
              <a:t>mobilitatii</a:t>
            </a:r>
            <a:r>
              <a:rPr lang="ro-RO" dirty="0"/>
              <a:t>,</a:t>
            </a:r>
            <a:endParaRPr lang="en-US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o-RO" dirty="0"/>
              <a:t>o Europa mai sociala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favorabila</a:t>
            </a:r>
            <a:r>
              <a:rPr lang="en-US" dirty="0"/>
              <a:t> </a:t>
            </a:r>
            <a:r>
              <a:rPr lang="en-US" dirty="0" err="1"/>
              <a:t>incluziunii</a:t>
            </a:r>
            <a:r>
              <a:rPr lang="en-US" dirty="0"/>
              <a:t>,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o-RO" dirty="0"/>
              <a:t>o Europa mai aproape de cetateni </a:t>
            </a:r>
            <a:r>
              <a:rPr lang="en-US" dirty="0" err="1"/>
              <a:t>prin</a:t>
            </a:r>
            <a:r>
              <a:rPr lang="en-US" dirty="0"/>
              <a:t> </a:t>
            </a:r>
            <a:r>
              <a:rPr lang="en-US" dirty="0" err="1"/>
              <a:t>promovarea</a:t>
            </a:r>
            <a:r>
              <a:rPr lang="en-US" dirty="0"/>
              <a:t> </a:t>
            </a:r>
            <a:r>
              <a:rPr lang="en-US" dirty="0" err="1"/>
              <a:t>dezvoltarii</a:t>
            </a:r>
            <a:r>
              <a:rPr lang="en-US" dirty="0"/>
              <a:t> </a:t>
            </a:r>
            <a:r>
              <a:rPr lang="en-US" dirty="0" err="1"/>
              <a:t>durabile</a:t>
            </a:r>
            <a:r>
              <a:rPr lang="en-US" dirty="0"/>
              <a:t> si integrate</a:t>
            </a:r>
            <a:r>
              <a:rPr lang="ro-RO" dirty="0"/>
              <a:t>.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1103880"/>
              </p:ext>
            </p:extLst>
          </p:nvPr>
        </p:nvGraphicFramePr>
        <p:xfrm>
          <a:off x="639971" y="256777"/>
          <a:ext cx="11146773" cy="36576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lvl="0" algn="ctr"/>
                      <a:r>
                        <a:rPr lang="ro-RO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la nivelul Uniunii Europene in perioada de programare 2021-2027 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414769" y="3539278"/>
            <a:ext cx="75716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o-RO" dirty="0"/>
              <a:t>Regulamentul (UE) 2021/1060 (</a:t>
            </a:r>
            <a:r>
              <a:rPr lang="en-US" dirty="0"/>
              <a:t>A</a:t>
            </a:r>
            <a:r>
              <a:rPr lang="ro-RO" dirty="0" err="1"/>
              <a:t>rt</a:t>
            </a:r>
            <a:r>
              <a:rPr lang="ro-RO" dirty="0"/>
              <a:t>. 29, alin.1) - structura minima generala pentru toate </a:t>
            </a:r>
            <a:r>
              <a:rPr lang="en-US" dirty="0"/>
              <a:t>SDT</a:t>
            </a:r>
            <a:r>
              <a:rPr lang="ro-RO" dirty="0"/>
              <a:t>:</a:t>
            </a:r>
            <a:endParaRPr lang="en-US" dirty="0"/>
          </a:p>
          <a:p>
            <a:pPr marL="919163" lvl="1" indent="-342900" algn="just">
              <a:buFont typeface="+mj-lt"/>
              <a:buAutoNum type="alphaLcParenR"/>
            </a:pPr>
            <a:r>
              <a:rPr lang="ro-RO" b="1" i="1" dirty="0"/>
              <a:t>zona</a:t>
            </a:r>
            <a:r>
              <a:rPr lang="ro-RO" i="1" dirty="0"/>
              <a:t> </a:t>
            </a:r>
            <a:r>
              <a:rPr lang="ro-RO" b="1" i="1" dirty="0"/>
              <a:t>geografica </a:t>
            </a:r>
            <a:r>
              <a:rPr lang="ro-RO" i="1" dirty="0"/>
              <a:t>vizata de strategie;</a:t>
            </a:r>
            <a:endParaRPr lang="en-US" dirty="0"/>
          </a:p>
          <a:p>
            <a:pPr marL="919163" lvl="1" indent="-342900" algn="just">
              <a:buFont typeface="+mj-lt"/>
              <a:buAutoNum type="alphaLcParenR"/>
            </a:pPr>
            <a:r>
              <a:rPr lang="ro-RO" i="1" dirty="0"/>
              <a:t>o </a:t>
            </a:r>
            <a:r>
              <a:rPr lang="ro-RO" b="1" i="1" dirty="0"/>
              <a:t>analiza a nevoilor </a:t>
            </a:r>
            <a:r>
              <a:rPr lang="ro-RO" i="1" dirty="0"/>
              <a:t>de dezvoltare si </a:t>
            </a:r>
            <a:r>
              <a:rPr lang="ro-RO" b="1" i="1" dirty="0"/>
              <a:t>a potentialului </a:t>
            </a:r>
            <a:r>
              <a:rPr lang="ro-RO" i="1" dirty="0"/>
              <a:t>zonei, inclusiv a </a:t>
            </a:r>
            <a:r>
              <a:rPr lang="ro-RO" b="1" i="1" dirty="0"/>
              <a:t>interconexiunilor </a:t>
            </a:r>
            <a:r>
              <a:rPr lang="ro-RO" i="1" dirty="0"/>
              <a:t>economice, sociale si de mediu;</a:t>
            </a:r>
            <a:endParaRPr lang="en-US" dirty="0"/>
          </a:p>
          <a:p>
            <a:pPr marL="919163" lvl="1" indent="-342900" algn="just">
              <a:buFont typeface="+mj-lt"/>
              <a:buAutoNum type="alphaLcParenR"/>
            </a:pPr>
            <a:r>
              <a:rPr lang="ro-RO" i="1" dirty="0"/>
              <a:t>o descriere a unei </a:t>
            </a:r>
            <a:r>
              <a:rPr lang="ro-RO" b="1" i="1" dirty="0"/>
              <a:t>abordari integrate </a:t>
            </a:r>
            <a:r>
              <a:rPr lang="ro-RO" i="1" dirty="0"/>
              <a:t>care raspunde nevoilor de dezvoltare identificate si potentialului zonei; </a:t>
            </a:r>
            <a:endParaRPr lang="en-US" dirty="0"/>
          </a:p>
          <a:p>
            <a:pPr marL="919163" lvl="1" indent="-342900" algn="just">
              <a:buFont typeface="+mj-lt"/>
              <a:buAutoNum type="alphaLcParenR"/>
            </a:pPr>
            <a:r>
              <a:rPr lang="ro-RO" i="1" dirty="0"/>
              <a:t>o descriere a </a:t>
            </a:r>
            <a:r>
              <a:rPr lang="ro-RO" b="1" i="1" dirty="0"/>
              <a:t>implicarii partenerilor</a:t>
            </a:r>
            <a:r>
              <a:rPr lang="ro-RO" i="1" dirty="0"/>
              <a:t>, [...], in pregatirea si implementarea strategiei</a:t>
            </a:r>
            <a:r>
              <a:rPr lang="en-US" i="1" dirty="0"/>
              <a:t>;</a:t>
            </a:r>
            <a:endParaRPr lang="en-US" dirty="0"/>
          </a:p>
          <a:p>
            <a:pPr marL="0" lvl="1"/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>
            <a:off x="6333512" y="8053599"/>
            <a:ext cx="457200" cy="31307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0523990-6F44-40AE-B0C3-677CFE5CAA81}"/>
              </a:ext>
            </a:extLst>
          </p:cNvPr>
          <p:cNvSpPr txBox="1"/>
          <p:nvPr/>
        </p:nvSpPr>
        <p:spPr>
          <a:xfrm>
            <a:off x="8438383" y="998293"/>
            <a:ext cx="34490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b="1" dirty="0" err="1"/>
              <a:t>Dezvoltare</a:t>
            </a:r>
            <a:r>
              <a:rPr lang="en-US" b="1" dirty="0"/>
              <a:t> </a:t>
            </a:r>
            <a:r>
              <a:rPr lang="en-US" b="1" dirty="0" err="1"/>
              <a:t>urbana</a:t>
            </a:r>
            <a:r>
              <a:rPr lang="en-US" b="1" dirty="0"/>
              <a:t> </a:t>
            </a:r>
            <a:r>
              <a:rPr lang="en-US" b="1" dirty="0" err="1"/>
              <a:t>durabila</a:t>
            </a:r>
            <a:r>
              <a:rPr lang="en-US" b="1" dirty="0"/>
              <a:t> (DUD)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7DB697F0-BE46-4812-B2AB-7F4A18C6B19A}"/>
              </a:ext>
            </a:extLst>
          </p:cNvPr>
          <p:cNvCxnSpPr>
            <a:cxnSpLocks/>
          </p:cNvCxnSpPr>
          <p:nvPr/>
        </p:nvCxnSpPr>
        <p:spPr>
          <a:xfrm flipH="1">
            <a:off x="8131946" y="1085586"/>
            <a:ext cx="8877" cy="203047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ED8473A4-94DC-4011-BD62-AC2C77EEC1BC}"/>
              </a:ext>
            </a:extLst>
          </p:cNvPr>
          <p:cNvSpPr txBox="1"/>
          <p:nvPr/>
        </p:nvSpPr>
        <p:spPr>
          <a:xfrm>
            <a:off x="8438383" y="1441567"/>
            <a:ext cx="229709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 err="1"/>
              <a:t>Cel</a:t>
            </a:r>
            <a:r>
              <a:rPr lang="en-US" dirty="0"/>
              <a:t> </a:t>
            </a:r>
            <a:r>
              <a:rPr lang="en-US" dirty="0" err="1"/>
              <a:t>putin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4669E47-E52B-4631-A737-E3477CE8695C}"/>
              </a:ext>
            </a:extLst>
          </p:cNvPr>
          <p:cNvSpPr txBox="1"/>
          <p:nvPr/>
        </p:nvSpPr>
        <p:spPr>
          <a:xfrm>
            <a:off x="10735480" y="1700175"/>
            <a:ext cx="10719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din FEDR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25F200C-40E0-449F-8BD6-76CE6A751CB4}"/>
              </a:ext>
            </a:extLst>
          </p:cNvPr>
          <p:cNvSpPr txBox="1"/>
          <p:nvPr/>
        </p:nvSpPr>
        <p:spPr>
          <a:xfrm>
            <a:off x="9726918" y="1416768"/>
            <a:ext cx="12100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4000" b="1" dirty="0"/>
              <a:t>8%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C8CC5E3-6D5C-458B-85FF-99CD9A51F4CD}"/>
              </a:ext>
            </a:extLst>
          </p:cNvPr>
          <p:cNvSpPr txBox="1"/>
          <p:nvPr/>
        </p:nvSpPr>
        <p:spPr>
          <a:xfrm>
            <a:off x="8438383" y="2153529"/>
            <a:ext cx="191601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bazat  pe  strategii  de  dezvoltare </a:t>
            </a:r>
          </a:p>
          <a:p>
            <a:r>
              <a:rPr lang="ro-RO" dirty="0"/>
              <a:t>teritoriala</a:t>
            </a:r>
            <a:r>
              <a:rPr lang="en-US" dirty="0"/>
              <a:t> (SDT)</a:t>
            </a:r>
            <a:r>
              <a:rPr lang="ro-RO" dirty="0"/>
              <a:t> 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F7B49BE-0A4F-479A-B8BE-49974357C9DC}"/>
              </a:ext>
            </a:extLst>
          </p:cNvPr>
          <p:cNvSpPr txBox="1"/>
          <p:nvPr/>
        </p:nvSpPr>
        <p:spPr>
          <a:xfrm>
            <a:off x="10421722" y="2173066"/>
            <a:ext cx="149810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la nivel local</a:t>
            </a:r>
            <a:endParaRPr 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C2718BA-7F58-42AF-8273-AF7D4DC902F9}"/>
              </a:ext>
            </a:extLst>
          </p:cNvPr>
          <p:cNvSpPr txBox="1"/>
          <p:nvPr/>
        </p:nvSpPr>
        <p:spPr>
          <a:xfrm>
            <a:off x="10421722" y="2450065"/>
            <a:ext cx="15780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la nivel de ZUF </a:t>
            </a:r>
            <a:endParaRPr lang="en-US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4FC560C-CEB1-4572-868F-97F50509B2A7}"/>
              </a:ext>
            </a:extLst>
          </p:cNvPr>
          <p:cNvSpPr/>
          <p:nvPr/>
        </p:nvSpPr>
        <p:spPr>
          <a:xfrm>
            <a:off x="8273326" y="3539278"/>
            <a:ext cx="3771424" cy="233773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C4115556-97A1-4CDE-8A37-49E1BDF8CBEA}"/>
              </a:ext>
            </a:extLst>
          </p:cNvPr>
          <p:cNvCxnSpPr>
            <a:endCxn id="20" idx="1"/>
          </p:cNvCxnSpPr>
          <p:nvPr/>
        </p:nvCxnSpPr>
        <p:spPr>
          <a:xfrm flipV="1">
            <a:off x="10162909" y="2357732"/>
            <a:ext cx="258813" cy="2769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B4A2D6A2-D8DE-48B6-845A-DD2EBC00BDEE}"/>
              </a:ext>
            </a:extLst>
          </p:cNvPr>
          <p:cNvCxnSpPr>
            <a:endCxn id="22" idx="1"/>
          </p:cNvCxnSpPr>
          <p:nvPr/>
        </p:nvCxnSpPr>
        <p:spPr>
          <a:xfrm>
            <a:off x="10162909" y="2634731"/>
            <a:ext cx="258813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11BC7DE-DF3A-4760-A49B-614882750EEF}"/>
              </a:ext>
            </a:extLst>
          </p:cNvPr>
          <p:cNvSpPr txBox="1"/>
          <p:nvPr/>
        </p:nvSpPr>
        <p:spPr>
          <a:xfrm>
            <a:off x="8273326" y="3815231"/>
            <a:ext cx="37264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algn="just"/>
            <a:r>
              <a:rPr lang="ro-RO" dirty="0"/>
              <a:t>SDT</a:t>
            </a:r>
            <a:r>
              <a:rPr lang="en-US" dirty="0"/>
              <a:t> </a:t>
            </a:r>
            <a:r>
              <a:rPr lang="ro-RO" dirty="0"/>
              <a:t>pot </a:t>
            </a:r>
            <a:r>
              <a:rPr lang="ro-RO" dirty="0" err="1"/>
              <a:t>contin</a:t>
            </a:r>
            <a:r>
              <a:rPr lang="en-US" dirty="0"/>
              <a:t>e </a:t>
            </a:r>
            <a:r>
              <a:rPr lang="ro-RO" dirty="0"/>
              <a:t>o lista a </a:t>
            </a:r>
            <a:r>
              <a:rPr lang="ro-RO" dirty="0" err="1"/>
              <a:t>operatiunilor</a:t>
            </a:r>
            <a:r>
              <a:rPr lang="ro-RO" dirty="0"/>
              <a:t> care </a:t>
            </a:r>
            <a:r>
              <a:rPr lang="ro-RO" dirty="0" err="1"/>
              <a:t>urmeaza</a:t>
            </a:r>
            <a:r>
              <a:rPr lang="ro-RO" dirty="0"/>
              <a:t> sa fie sprijinite</a:t>
            </a:r>
            <a:r>
              <a:rPr lang="en-US" dirty="0"/>
              <a:t>.</a:t>
            </a:r>
          </a:p>
        </p:txBody>
      </p:sp>
      <p:sp>
        <p:nvSpPr>
          <p:cNvPr id="29" name="Arrow: Down 28">
            <a:extLst>
              <a:ext uri="{FF2B5EF4-FFF2-40B4-BE49-F238E27FC236}">
                <a16:creationId xmlns:a16="http://schemas.microsoft.com/office/drawing/2014/main" id="{CB481F2E-0F86-4552-AFD3-B3FBAED53A94}"/>
              </a:ext>
            </a:extLst>
          </p:cNvPr>
          <p:cNvSpPr/>
          <p:nvPr/>
        </p:nvSpPr>
        <p:spPr>
          <a:xfrm>
            <a:off x="10354402" y="4479318"/>
            <a:ext cx="284086" cy="4810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4DFBE6BD-BB9C-4FE1-B696-65FA908FB911}"/>
              </a:ext>
            </a:extLst>
          </p:cNvPr>
          <p:cNvSpPr txBox="1"/>
          <p:nvPr/>
        </p:nvSpPr>
        <p:spPr>
          <a:xfrm>
            <a:off x="10639625" y="4502603"/>
            <a:ext cx="107197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Daca nu</a:t>
            </a:r>
            <a:endParaRPr lang="en-US" dirty="0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F5A4A92-7CE9-4C0E-ADC8-4CD26DA6DECC}"/>
              </a:ext>
            </a:extLst>
          </p:cNvPr>
          <p:cNvCxnSpPr>
            <a:cxnSpLocks/>
          </p:cNvCxnSpPr>
          <p:nvPr/>
        </p:nvCxnSpPr>
        <p:spPr>
          <a:xfrm flipH="1">
            <a:off x="8140823" y="3767377"/>
            <a:ext cx="8877" cy="20304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C4FAE137-B48F-4AE6-A846-A7FE7984968F}"/>
              </a:ext>
            </a:extLst>
          </p:cNvPr>
          <p:cNvSpPr txBox="1"/>
          <p:nvPr/>
        </p:nvSpPr>
        <p:spPr>
          <a:xfrm>
            <a:off x="8313015" y="5007503"/>
            <a:ext cx="37803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Este </a:t>
            </a:r>
            <a:r>
              <a:rPr lang="ro-RO" b="1" u="sng" dirty="0"/>
              <a:t>obligatoriu</a:t>
            </a:r>
            <a:r>
              <a:rPr lang="ro-RO" dirty="0"/>
              <a:t> sa se realizeze selectarea proiectelor (</a:t>
            </a:r>
            <a:r>
              <a:rPr lang="ro-RO" dirty="0" err="1"/>
              <a:t>operatiunilor</a:t>
            </a:r>
            <a:r>
              <a:rPr lang="ro-RO" dirty="0"/>
              <a:t>)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C57ADC0-E991-4133-93A0-D7A827EB69A2}"/>
              </a:ext>
            </a:extLst>
          </p:cNvPr>
          <p:cNvSpPr txBox="1"/>
          <p:nvPr/>
        </p:nvSpPr>
        <p:spPr>
          <a:xfrm>
            <a:off x="10421722" y="2717264"/>
            <a:ext cx="157800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la nivel de ZM </a:t>
            </a:r>
            <a:endParaRPr lang="en-US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B874B43C-4F0E-4F92-BF69-76A8C7B51D08}"/>
              </a:ext>
            </a:extLst>
          </p:cNvPr>
          <p:cNvCxnSpPr>
            <a:endCxn id="25" idx="1"/>
          </p:cNvCxnSpPr>
          <p:nvPr/>
        </p:nvCxnSpPr>
        <p:spPr>
          <a:xfrm>
            <a:off x="10162909" y="2634731"/>
            <a:ext cx="258813" cy="2671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>
            <a:extLst>
              <a:ext uri="{FF2B5EF4-FFF2-40B4-BE49-F238E27FC236}">
                <a16:creationId xmlns:a16="http://schemas.microsoft.com/office/drawing/2014/main" id="{A5CDC985-9D5E-4E56-9723-6CE613FD51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4528" y="5736138"/>
            <a:ext cx="2263848" cy="114657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57843831-6CA1-44B4-A330-B59B93703B4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957129"/>
            <a:ext cx="1577418" cy="888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45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8474747"/>
              </p:ext>
            </p:extLst>
          </p:nvPr>
        </p:nvGraphicFramePr>
        <p:xfrm>
          <a:off x="615745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539548" y="1446790"/>
            <a:ext cx="111129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o-RO" sz="2000" dirty="0"/>
              <a:t>Conform POR NE 2021-2027, in Regiunea Nord-Est,  dez</a:t>
            </a:r>
            <a:r>
              <a:rPr lang="en-US" sz="2000" dirty="0"/>
              <a:t>v</a:t>
            </a:r>
            <a:r>
              <a:rPr lang="ro-RO" sz="2000" dirty="0"/>
              <a:t>oltarea urbana va fi implementata avand in vedere urmatoarele obiective strategice si prioritati: </a:t>
            </a:r>
          </a:p>
          <a:p>
            <a:pPr marL="804863" lvl="2" indent="-228600" algn="just">
              <a:buFont typeface="Arial" panose="020B0604020202020204" pitchFamily="34" charset="0"/>
              <a:buChar char="•"/>
            </a:pPr>
            <a:r>
              <a:rPr lang="ro-RO" sz="2000" dirty="0"/>
              <a:t>OBIECTIVUL STRATEGIC nr. 1 – </a:t>
            </a:r>
            <a:r>
              <a:rPr lang="en-US" sz="2000" dirty="0" err="1"/>
              <a:t>adresat</a:t>
            </a:r>
            <a:r>
              <a:rPr lang="en-US" sz="2000" dirty="0"/>
              <a:t> </a:t>
            </a:r>
            <a:r>
              <a:rPr lang="en-US" sz="2000" dirty="0" err="1"/>
              <a:t>prin</a:t>
            </a:r>
            <a:r>
              <a:rPr lang="en-US" sz="2000" dirty="0"/>
              <a:t> </a:t>
            </a:r>
            <a:r>
              <a:rPr lang="en-US" sz="2000" dirty="0" err="1"/>
              <a:t>prioritatea</a:t>
            </a:r>
            <a:r>
              <a:rPr lang="ro-RO" sz="2000" dirty="0"/>
              <a:t> nr. </a:t>
            </a:r>
            <a:r>
              <a:rPr lang="ro-RO" sz="2000" b="1" dirty="0"/>
              <a:t>2: NE - o regiune mai digitalizata</a:t>
            </a:r>
            <a:r>
              <a:rPr lang="ro-RO" sz="2000" dirty="0"/>
              <a:t>;</a:t>
            </a:r>
          </a:p>
          <a:p>
            <a:pPr marL="576263" lvl="2" algn="just"/>
            <a:r>
              <a:rPr lang="ro-RO" sz="2000" dirty="0"/>
              <a:t> </a:t>
            </a:r>
            <a:endParaRPr lang="en-US" sz="2000" dirty="0"/>
          </a:p>
          <a:p>
            <a:pPr marL="804863" lvl="2" indent="-228600" algn="just">
              <a:buFont typeface="Arial" panose="020B0604020202020204" pitchFamily="34" charset="0"/>
              <a:buChar char="•"/>
            </a:pPr>
            <a:r>
              <a:rPr lang="ro-RO" sz="2000" dirty="0"/>
              <a:t>OBIECTIVUL STRATEGIC nr. 2 - adresat prin </a:t>
            </a:r>
            <a:r>
              <a:rPr lang="ro-RO" sz="2000" dirty="0" err="1"/>
              <a:t>prioritatile</a:t>
            </a:r>
            <a:r>
              <a:rPr lang="ro-RO" sz="2000" dirty="0"/>
              <a:t> </a:t>
            </a:r>
          </a:p>
          <a:p>
            <a:pPr marL="3548063" lvl="8" indent="-228600" algn="just">
              <a:buFont typeface="Arial" panose="020B0604020202020204" pitchFamily="34" charset="0"/>
              <a:buChar char="•"/>
            </a:pPr>
            <a:r>
              <a:rPr lang="ro-RO" sz="2000" dirty="0"/>
              <a:t>nr.</a:t>
            </a:r>
            <a:r>
              <a:rPr lang="en-US" sz="2000" dirty="0"/>
              <a:t> </a:t>
            </a:r>
            <a:r>
              <a:rPr lang="ro-RO" sz="2000" b="1" dirty="0"/>
              <a:t>3: NE - o regiune durabila, mai prietenoasa cu mediul</a:t>
            </a:r>
            <a:r>
              <a:rPr lang="ro-RO" sz="2000" dirty="0"/>
              <a:t> </a:t>
            </a:r>
          </a:p>
          <a:p>
            <a:pPr marL="3548063" lvl="8" indent="-228600" algn="just">
              <a:buFont typeface="Arial" panose="020B0604020202020204" pitchFamily="34" charset="0"/>
              <a:buChar char="•"/>
            </a:pPr>
            <a:r>
              <a:rPr lang="ro-RO" sz="2000" dirty="0"/>
              <a:t>nr. </a:t>
            </a:r>
            <a:r>
              <a:rPr lang="ro-RO" sz="2000" b="1" dirty="0"/>
              <a:t>4: NE - o regiune cu o mobilitate urbana mai durabila</a:t>
            </a:r>
            <a:r>
              <a:rPr lang="ro-RO" sz="2000" dirty="0"/>
              <a:t>; </a:t>
            </a:r>
          </a:p>
          <a:p>
            <a:pPr marL="3319463" lvl="8" algn="just"/>
            <a:endParaRPr lang="en-US" sz="2000" dirty="0"/>
          </a:p>
          <a:p>
            <a:pPr marL="804863" lvl="2" indent="-228600" algn="just">
              <a:buFont typeface="Arial" panose="020B0604020202020204" pitchFamily="34" charset="0"/>
              <a:buChar char="•"/>
            </a:pPr>
            <a:r>
              <a:rPr lang="ro-RO" sz="2000" dirty="0"/>
              <a:t>OBIECTIVUL STRATEGIC nr. 3 - adresat prin prioritatea nr. </a:t>
            </a:r>
            <a:r>
              <a:rPr lang="ro-RO" sz="2000" b="1" dirty="0"/>
              <a:t>5: NE - o regiune mai accesibila</a:t>
            </a:r>
            <a:r>
              <a:rPr lang="ro-RO" sz="2000" dirty="0"/>
              <a:t>; </a:t>
            </a:r>
          </a:p>
          <a:p>
            <a:pPr marL="576263" lvl="2" algn="just"/>
            <a:endParaRPr lang="en-US" sz="2000" dirty="0"/>
          </a:p>
          <a:p>
            <a:pPr marL="804863" lvl="2" indent="-228600" algn="just">
              <a:buFont typeface="Arial" panose="020B0604020202020204" pitchFamily="34" charset="0"/>
              <a:buChar char="•"/>
            </a:pPr>
            <a:r>
              <a:rPr lang="ro-RO" sz="2000" dirty="0"/>
              <a:t>OBIECTIVUL STRATEGIC nr. 4 –adresat prin prioritatea nr. </a:t>
            </a:r>
            <a:r>
              <a:rPr lang="ro-RO" sz="2000" b="1" dirty="0"/>
              <a:t>6: NE - o regiune educata</a:t>
            </a:r>
            <a:r>
              <a:rPr lang="ro-RO" sz="2000" dirty="0"/>
              <a:t>; </a:t>
            </a:r>
          </a:p>
          <a:p>
            <a:pPr marL="576263" lvl="2" algn="just"/>
            <a:endParaRPr lang="en-US" sz="2000" dirty="0"/>
          </a:p>
          <a:p>
            <a:pPr marL="804863" lvl="2" indent="-228600" algn="just">
              <a:buFont typeface="Arial" panose="020B0604020202020204" pitchFamily="34" charset="0"/>
              <a:buChar char="•"/>
            </a:pPr>
            <a:r>
              <a:rPr lang="ro-RO" sz="2000" dirty="0"/>
              <a:t>OBIECTIVUL STRATEGIC nr. 5 –, adresat prin prioritatea nr.</a:t>
            </a:r>
            <a:r>
              <a:rPr lang="ro-RO" sz="2000" b="1" dirty="0"/>
              <a:t>7: NE - o regiune mai atractiva</a:t>
            </a:r>
            <a:r>
              <a:rPr lang="ro-RO" sz="2000" dirty="0"/>
              <a:t>; </a:t>
            </a:r>
            <a:endParaRPr lang="en-US" sz="20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569A492-CCD7-403D-8D45-F9DA75AA1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20DBFC-7215-4A2A-A70C-02A502BF4A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328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: Beveled 35">
            <a:extLst>
              <a:ext uri="{FF2B5EF4-FFF2-40B4-BE49-F238E27FC236}">
                <a16:creationId xmlns:a16="http://schemas.microsoft.com/office/drawing/2014/main" id="{33DD193A-21DB-4D90-9738-229188741F7F}"/>
              </a:ext>
            </a:extLst>
          </p:cNvPr>
          <p:cNvSpPr/>
          <p:nvPr/>
        </p:nvSpPr>
        <p:spPr>
          <a:xfrm>
            <a:off x="7349732" y="4586597"/>
            <a:ext cx="2448104" cy="1565628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DF92F35-1988-4FF4-A844-8B8F0C096D43}"/>
              </a:ext>
            </a:extLst>
          </p:cNvPr>
          <p:cNvSpPr/>
          <p:nvPr/>
        </p:nvSpPr>
        <p:spPr>
          <a:xfrm>
            <a:off x="6416554" y="2855449"/>
            <a:ext cx="4767371" cy="15824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A289EFC-8631-4856-899E-11E9872705CB}"/>
              </a:ext>
            </a:extLst>
          </p:cNvPr>
          <p:cNvSpPr/>
          <p:nvPr/>
        </p:nvSpPr>
        <p:spPr>
          <a:xfrm>
            <a:off x="6416554" y="1389853"/>
            <a:ext cx="4767371" cy="134200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5E31CAD-BDE3-4D47-BD46-42338165680C}"/>
              </a:ext>
            </a:extLst>
          </p:cNvPr>
          <p:cNvSpPr/>
          <p:nvPr/>
        </p:nvSpPr>
        <p:spPr>
          <a:xfrm>
            <a:off x="1102984" y="1389853"/>
            <a:ext cx="5199129" cy="30377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4538471"/>
              </p:ext>
            </p:extLst>
          </p:nvPr>
        </p:nvGraphicFramePr>
        <p:xfrm>
          <a:off x="615745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(1)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2569509" y="5711804"/>
            <a:ext cx="33624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200" dirty="0"/>
              <a:t>Cf. Reg. (UE) 2021/1060 art. 28, c). si art. 29, al.1) </a:t>
            </a:r>
            <a:endParaRPr lang="en-US" sz="12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86BC920-1490-470E-BFD6-3A48941DFC54}"/>
              </a:ext>
            </a:extLst>
          </p:cNvPr>
          <p:cNvSpPr txBox="1"/>
          <p:nvPr/>
        </p:nvSpPr>
        <p:spPr>
          <a:xfrm>
            <a:off x="1377223" y="1609744"/>
            <a:ext cx="464968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2800" b="1" i="1" dirty="0"/>
              <a:t>Simplificarea, optimizarea, </a:t>
            </a:r>
          </a:p>
          <a:p>
            <a:pPr algn="ctr"/>
            <a:r>
              <a:rPr lang="ro-RO" sz="2800" b="1" i="1" dirty="0"/>
              <a:t>debirocratizarea, accelerarea </a:t>
            </a:r>
            <a:endParaRPr lang="en-US" sz="28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1A4105-6550-4DBB-BBDF-74D2C72D0F2A}"/>
              </a:ext>
            </a:extLst>
          </p:cNvPr>
          <p:cNvSpPr txBox="1"/>
          <p:nvPr/>
        </p:nvSpPr>
        <p:spPr>
          <a:xfrm>
            <a:off x="1492634" y="2538229"/>
            <a:ext cx="453427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i="1" dirty="0"/>
              <a:t>procesului de accesare a </a:t>
            </a:r>
            <a:r>
              <a:rPr lang="ro-RO" i="1" dirty="0" err="1"/>
              <a:t>finantarilor</a:t>
            </a:r>
            <a:r>
              <a:rPr lang="ro-RO" i="1" dirty="0"/>
              <a:t> europene 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22C67D-886D-40AB-96AD-94B712E6C43C}"/>
              </a:ext>
            </a:extLst>
          </p:cNvPr>
          <p:cNvSpPr txBox="1"/>
          <p:nvPr/>
        </p:nvSpPr>
        <p:spPr>
          <a:xfrm>
            <a:off x="1377223" y="3243203"/>
            <a:ext cx="18798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 err="1"/>
              <a:t>Reducerea</a:t>
            </a:r>
            <a:r>
              <a:rPr lang="en-US" i="1" dirty="0"/>
              <a:t> </a:t>
            </a:r>
            <a:r>
              <a:rPr lang="en-US" i="1" dirty="0" err="1"/>
              <a:t>sarcinii</a:t>
            </a:r>
            <a:r>
              <a:rPr lang="en-US" i="1" dirty="0"/>
              <a:t> administrative a APL-</a:t>
            </a:r>
            <a:r>
              <a:rPr lang="en-US" i="1" dirty="0" err="1"/>
              <a:t>urilor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927515-A539-4F3E-A314-F62A2AB0D8AB}"/>
              </a:ext>
            </a:extLst>
          </p:cNvPr>
          <p:cNvSpPr txBox="1"/>
          <p:nvPr/>
        </p:nvSpPr>
        <p:spPr>
          <a:xfrm>
            <a:off x="3907360" y="3243203"/>
            <a:ext cx="211954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i="1" dirty="0" err="1"/>
              <a:t>Transferul</a:t>
            </a:r>
            <a:r>
              <a:rPr lang="en-US" i="1" dirty="0"/>
              <a:t> de </a:t>
            </a:r>
            <a:r>
              <a:rPr lang="en-US" i="1" dirty="0" err="1"/>
              <a:t>putere</a:t>
            </a:r>
            <a:r>
              <a:rPr lang="en-US" i="1" dirty="0"/>
              <a:t> </a:t>
            </a:r>
            <a:r>
              <a:rPr lang="en-US" i="1" dirty="0" err="1"/>
              <a:t>si</a:t>
            </a:r>
            <a:r>
              <a:rPr lang="en-US" i="1" dirty="0"/>
              <a:t> </a:t>
            </a:r>
            <a:r>
              <a:rPr lang="en-US" i="1" dirty="0" err="1"/>
              <a:t>responsabilitate</a:t>
            </a:r>
            <a:r>
              <a:rPr lang="en-US" i="1" dirty="0"/>
              <a:t> </a:t>
            </a:r>
            <a:r>
              <a:rPr lang="en-US" i="1" dirty="0" err="1"/>
              <a:t>spre</a:t>
            </a:r>
            <a:r>
              <a:rPr lang="en-US" i="1" dirty="0"/>
              <a:t> APL-</a:t>
            </a:r>
            <a:r>
              <a:rPr lang="en-US" i="1" dirty="0" err="1"/>
              <a:t>uri</a:t>
            </a:r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D8604BB-6E5C-4933-A281-2060D1384F18}"/>
              </a:ext>
            </a:extLst>
          </p:cNvPr>
          <p:cNvSpPr txBox="1"/>
          <p:nvPr/>
        </p:nvSpPr>
        <p:spPr>
          <a:xfrm>
            <a:off x="7225531" y="1331617"/>
            <a:ext cx="321149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2800" b="1" i="1" dirty="0" err="1"/>
              <a:t>Cresterea</a:t>
            </a:r>
            <a:r>
              <a:rPr lang="ro-RO" sz="2800" b="1" i="1" dirty="0"/>
              <a:t> </a:t>
            </a:r>
            <a:r>
              <a:rPr lang="ro-RO" sz="2800" b="1" i="1" dirty="0" err="1"/>
              <a:t>capacitatii</a:t>
            </a:r>
            <a:r>
              <a:rPr lang="ro-RO" sz="2800" b="1" i="1" dirty="0"/>
              <a:t> administrative </a:t>
            </a:r>
            <a:endParaRPr lang="en-US" sz="28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F5E5E46-2609-4C4A-A5F7-31D7A6870DA8}"/>
              </a:ext>
            </a:extLst>
          </p:cNvPr>
          <p:cNvSpPr txBox="1"/>
          <p:nvPr/>
        </p:nvSpPr>
        <p:spPr>
          <a:xfrm>
            <a:off x="6746136" y="2256562"/>
            <a:ext cx="41702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i="1" dirty="0"/>
              <a:t>a APL pentru accesarea POR NE 2021-2027</a:t>
            </a:r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A3E6990-0403-4E6B-AB9C-7589326B28C3}"/>
              </a:ext>
            </a:extLst>
          </p:cNvPr>
          <p:cNvSpPr txBox="1"/>
          <p:nvPr/>
        </p:nvSpPr>
        <p:spPr>
          <a:xfrm>
            <a:off x="6650335" y="2809581"/>
            <a:ext cx="43655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2800" b="1" i="1" dirty="0"/>
              <a:t>Dezvoltarea unui ecosistem </a:t>
            </a:r>
          </a:p>
          <a:p>
            <a:pPr algn="ctr"/>
            <a:r>
              <a:rPr lang="ro-RO" sz="2800" b="1" i="1" dirty="0" err="1"/>
              <a:t>institutional</a:t>
            </a:r>
            <a:endParaRPr lang="en-US" sz="28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17C4A02-4D10-4085-8631-DEF36D998BF5}"/>
              </a:ext>
            </a:extLst>
          </p:cNvPr>
          <p:cNvSpPr txBox="1"/>
          <p:nvPr/>
        </p:nvSpPr>
        <p:spPr>
          <a:xfrm>
            <a:off x="6648482" y="3791580"/>
            <a:ext cx="436559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Valorificarea si </a:t>
            </a:r>
            <a:r>
              <a:rPr lang="ro-RO" i="1" dirty="0" err="1"/>
              <a:t>potentarea</a:t>
            </a:r>
            <a:r>
              <a:rPr lang="ro-RO" i="1" dirty="0"/>
              <a:t> </a:t>
            </a:r>
            <a:r>
              <a:rPr lang="ro-RO" i="1" dirty="0" err="1"/>
              <a:t>experientei</a:t>
            </a:r>
            <a:r>
              <a:rPr lang="ro-RO" i="1" dirty="0"/>
              <a:t> acumulate in domeniul </a:t>
            </a:r>
            <a:r>
              <a:rPr lang="ro-RO" i="1" dirty="0" err="1"/>
              <a:t>dezvoltarii</a:t>
            </a:r>
            <a:r>
              <a:rPr lang="ro-RO" i="1" dirty="0"/>
              <a:t> regionale</a:t>
            </a:r>
            <a:endParaRPr lang="en-US" dirty="0"/>
          </a:p>
        </p:txBody>
      </p:sp>
      <p:sp>
        <p:nvSpPr>
          <p:cNvPr id="22" name="Arrow: Down 21">
            <a:extLst>
              <a:ext uri="{FF2B5EF4-FFF2-40B4-BE49-F238E27FC236}">
                <a16:creationId xmlns:a16="http://schemas.microsoft.com/office/drawing/2014/main" id="{A7A1DBB3-45D5-414F-A126-0053EA595821}"/>
              </a:ext>
            </a:extLst>
          </p:cNvPr>
          <p:cNvSpPr/>
          <p:nvPr/>
        </p:nvSpPr>
        <p:spPr>
          <a:xfrm>
            <a:off x="2173996" y="2907561"/>
            <a:ext cx="301841" cy="3693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Arrow: Down 22">
            <a:extLst>
              <a:ext uri="{FF2B5EF4-FFF2-40B4-BE49-F238E27FC236}">
                <a16:creationId xmlns:a16="http://schemas.microsoft.com/office/drawing/2014/main" id="{5245AE82-3551-4411-B9E0-85926197D796}"/>
              </a:ext>
            </a:extLst>
          </p:cNvPr>
          <p:cNvSpPr/>
          <p:nvPr/>
        </p:nvSpPr>
        <p:spPr>
          <a:xfrm>
            <a:off x="4765529" y="2907561"/>
            <a:ext cx="301841" cy="36933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96549F-F73D-4809-A63D-CF6615D6D850}"/>
              </a:ext>
            </a:extLst>
          </p:cNvPr>
          <p:cNvSpPr txBox="1"/>
          <p:nvPr/>
        </p:nvSpPr>
        <p:spPr>
          <a:xfrm>
            <a:off x="1102984" y="4586597"/>
            <a:ext cx="1950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Regiun</a:t>
            </a:r>
            <a:r>
              <a:rPr lang="ro-RO" b="1" dirty="0"/>
              <a:t>ea</a:t>
            </a:r>
            <a:r>
              <a:rPr lang="en-US" b="1" dirty="0"/>
              <a:t> Nord-Est 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B2E4269-32EE-4EFD-B79E-75A156EE6687}"/>
              </a:ext>
            </a:extLst>
          </p:cNvPr>
          <p:cNvSpPr txBox="1"/>
          <p:nvPr/>
        </p:nvSpPr>
        <p:spPr>
          <a:xfrm>
            <a:off x="2228447" y="5063590"/>
            <a:ext cx="395928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nou instrument de dezvoltare teritoriala</a:t>
            </a:r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7E883D0-8BDD-4386-AE56-362CEE40010B}"/>
              </a:ext>
            </a:extLst>
          </p:cNvPr>
          <p:cNvSpPr txBox="1"/>
          <p:nvPr/>
        </p:nvSpPr>
        <p:spPr>
          <a:xfrm>
            <a:off x="2585621" y="5391373"/>
            <a:ext cx="325485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dirty="0"/>
              <a:t>(pentru fondurile aferente OP 5)</a:t>
            </a:r>
            <a:endParaRPr lang="en-US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2D6A7795-2ACC-46BB-9850-7D8E77BE0DD9}"/>
              </a:ext>
            </a:extLst>
          </p:cNvPr>
          <p:cNvSpPr txBox="1"/>
          <p:nvPr/>
        </p:nvSpPr>
        <p:spPr>
          <a:xfrm>
            <a:off x="7554954" y="4788474"/>
            <a:ext cx="20675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b="1" dirty="0"/>
              <a:t>Dezvoltare Urbana </a:t>
            </a:r>
          </a:p>
          <a:p>
            <a:pPr algn="ctr"/>
            <a:r>
              <a:rPr lang="ro-RO" b="1" dirty="0"/>
              <a:t>Integrata Nord-Est </a:t>
            </a:r>
          </a:p>
          <a:p>
            <a:pPr algn="ctr"/>
            <a:r>
              <a:rPr lang="ro-RO" sz="3600" b="1" dirty="0"/>
              <a:t>(DUI NE)</a:t>
            </a:r>
            <a:endParaRPr lang="en-US" sz="3600" dirty="0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AFBCD0C6-AD96-48EC-8285-0DE0F43E7028}"/>
              </a:ext>
            </a:extLst>
          </p:cNvPr>
          <p:cNvSpPr/>
          <p:nvPr/>
        </p:nvSpPr>
        <p:spPr>
          <a:xfrm>
            <a:off x="6096000" y="5284887"/>
            <a:ext cx="1253732" cy="291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row: Bent-Up 34">
            <a:extLst>
              <a:ext uri="{FF2B5EF4-FFF2-40B4-BE49-F238E27FC236}">
                <a16:creationId xmlns:a16="http://schemas.microsoft.com/office/drawing/2014/main" id="{3BD8D94C-D273-4DC3-B90B-DD2C5934029D}"/>
              </a:ext>
            </a:extLst>
          </p:cNvPr>
          <p:cNvSpPr/>
          <p:nvPr/>
        </p:nvSpPr>
        <p:spPr>
          <a:xfrm rot="5400000">
            <a:off x="1676930" y="5017415"/>
            <a:ext cx="548263" cy="512449"/>
          </a:xfrm>
          <a:prstGeom prst="ben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695043" y="6246441"/>
            <a:ext cx="89274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Nota:</a:t>
            </a:r>
            <a:r>
              <a:rPr lang="ro-RO" sz="1400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Concentrarea tematica pentru </a:t>
            </a:r>
            <a:r>
              <a:rPr lang="en-US" sz="1400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DUD </a:t>
            </a:r>
            <a:r>
              <a:rPr lang="ro-RO" sz="1400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asigurata prin</a:t>
            </a:r>
            <a:r>
              <a:rPr lang="en-US" sz="1400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  </a:t>
            </a:r>
            <a:r>
              <a:rPr lang="ro-RO" sz="1400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</a:t>
            </a:r>
            <a:r>
              <a:rPr lang="en-US" sz="1400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    </a:t>
            </a:r>
            <a:r>
              <a:rPr lang="ro-RO" sz="1400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OP1, OP2, OP4 si OP5</a:t>
            </a:r>
            <a:r>
              <a:rPr lang="en-US" sz="1400" b="1" dirty="0">
                <a:latin typeface="Trebuchet MS" panose="020B0603020202020204" pitchFamily="34" charset="0"/>
                <a:ea typeface="Trebuchet MS" panose="020B0603020202020204" pitchFamily="34" charset="0"/>
                <a:cs typeface="Trebuchet MS" panose="020B0603020202020204" pitchFamily="34" charset="0"/>
              </a:rPr>
              <a:t>/ P2, P3, P4, P6 si P7 </a:t>
            </a:r>
            <a:endParaRPr lang="en-US" sz="1400" dirty="0"/>
          </a:p>
        </p:txBody>
      </p:sp>
      <p:sp>
        <p:nvSpPr>
          <p:cNvPr id="26" name="Arrow: Right 33">
            <a:extLst>
              <a:ext uri="{FF2B5EF4-FFF2-40B4-BE49-F238E27FC236}">
                <a16:creationId xmlns:a16="http://schemas.microsoft.com/office/drawing/2014/main" id="{AFBCD0C6-AD96-48EC-8285-0DE0F43E7028}"/>
              </a:ext>
            </a:extLst>
          </p:cNvPr>
          <p:cNvSpPr/>
          <p:nvPr/>
        </p:nvSpPr>
        <p:spPr>
          <a:xfrm>
            <a:off x="5502403" y="6298481"/>
            <a:ext cx="389109" cy="29115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BADC952C-2505-44B6-AA50-F098B0A75A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9644" y="5725196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788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48">
            <a:extLst>
              <a:ext uri="{FF2B5EF4-FFF2-40B4-BE49-F238E27FC236}">
                <a16:creationId xmlns:a16="http://schemas.microsoft.com/office/drawing/2014/main" id="{D654237F-7B0E-4B8D-9D11-36E9FD73B3C0}"/>
              </a:ext>
            </a:extLst>
          </p:cNvPr>
          <p:cNvSpPr/>
          <p:nvPr/>
        </p:nvSpPr>
        <p:spPr>
          <a:xfrm>
            <a:off x="615746" y="2722937"/>
            <a:ext cx="2448104" cy="3247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6717574"/>
              </p:ext>
            </p:extLst>
          </p:nvPr>
        </p:nvGraphicFramePr>
        <p:xfrm>
          <a:off x="615746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(2)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4024426" y="4509995"/>
            <a:ext cx="784810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dirty="0" err="1"/>
              <a:t>elabore</a:t>
            </a:r>
            <a:r>
              <a:rPr lang="ro-RO" dirty="0" err="1"/>
              <a:t>aza</a:t>
            </a:r>
            <a:r>
              <a:rPr lang="en-US" dirty="0"/>
              <a:t>/actualize</a:t>
            </a:r>
            <a:r>
              <a:rPr lang="ro-RO" dirty="0"/>
              <a:t>a</a:t>
            </a:r>
            <a:r>
              <a:rPr lang="en-US" dirty="0"/>
              <a:t>z</a:t>
            </a:r>
            <a:r>
              <a:rPr lang="ro-RO" dirty="0"/>
              <a:t>a</a:t>
            </a:r>
            <a:r>
              <a:rPr lang="en-US" dirty="0"/>
              <a:t>, </a:t>
            </a:r>
            <a:r>
              <a:rPr lang="en-US" dirty="0" err="1"/>
              <a:t>implementeaz</a:t>
            </a:r>
            <a:r>
              <a:rPr lang="ro-RO" dirty="0"/>
              <a:t>a</a:t>
            </a:r>
            <a:r>
              <a:rPr lang="en-US" dirty="0"/>
              <a:t>, </a:t>
            </a:r>
            <a:r>
              <a:rPr lang="en-US" dirty="0" err="1"/>
              <a:t>monitorize</a:t>
            </a:r>
            <a:r>
              <a:rPr lang="ro-RO" dirty="0"/>
              <a:t>a</a:t>
            </a:r>
            <a:r>
              <a:rPr lang="en-US" dirty="0"/>
              <a:t>z</a:t>
            </a:r>
            <a:r>
              <a:rPr lang="ro-RO" dirty="0"/>
              <a:t>a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evalue</a:t>
            </a:r>
            <a:r>
              <a:rPr lang="ro-RO" dirty="0"/>
              <a:t>a</a:t>
            </a:r>
            <a:r>
              <a:rPr lang="en-US" dirty="0"/>
              <a:t>z</a:t>
            </a:r>
            <a:r>
              <a:rPr lang="ro-RO" dirty="0"/>
              <a:t>a</a:t>
            </a:r>
            <a:r>
              <a:rPr lang="en-US" dirty="0"/>
              <a:t> </a:t>
            </a:r>
            <a:r>
              <a:rPr lang="en-US" dirty="0" err="1"/>
              <a:t>documentele</a:t>
            </a:r>
            <a:r>
              <a:rPr lang="en-US" dirty="0"/>
              <a:t> </a:t>
            </a:r>
            <a:r>
              <a:rPr lang="en-US" dirty="0" err="1"/>
              <a:t>strategice</a:t>
            </a:r>
            <a:r>
              <a:rPr lang="en-US" dirty="0"/>
              <a:t> </a:t>
            </a:r>
            <a:r>
              <a:rPr lang="en-US" dirty="0" err="1"/>
              <a:t>realizate</a:t>
            </a:r>
            <a:r>
              <a:rPr lang="en-US" dirty="0"/>
              <a:t> la </a:t>
            </a:r>
            <a:r>
              <a:rPr lang="en-US" dirty="0" err="1"/>
              <a:t>nivelul</a:t>
            </a:r>
            <a:r>
              <a:rPr lang="en-US" dirty="0"/>
              <a:t> UAT/ZUF /ZM;</a:t>
            </a:r>
            <a:endParaRPr lang="ro-RO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dirty="0" err="1"/>
              <a:t>derule</a:t>
            </a:r>
            <a:r>
              <a:rPr lang="ro-RO" dirty="0"/>
              <a:t>a</a:t>
            </a:r>
            <a:r>
              <a:rPr lang="en-US" dirty="0"/>
              <a:t>z</a:t>
            </a:r>
            <a:r>
              <a:rPr lang="ro-RO" dirty="0"/>
              <a:t>a</a:t>
            </a:r>
            <a:r>
              <a:rPr lang="en-US" dirty="0"/>
              <a:t> </a:t>
            </a:r>
            <a:r>
              <a:rPr lang="en-US" dirty="0" err="1"/>
              <a:t>procesele</a:t>
            </a:r>
            <a:r>
              <a:rPr lang="en-US" dirty="0"/>
              <a:t> de </a:t>
            </a:r>
            <a:r>
              <a:rPr lang="en-US" dirty="0" err="1"/>
              <a:t>consultare</a:t>
            </a:r>
            <a:r>
              <a:rPr lang="en-US" dirty="0"/>
              <a:t> </a:t>
            </a:r>
            <a:r>
              <a:rPr lang="en-US" dirty="0" err="1"/>
              <a:t>parteneriala</a:t>
            </a:r>
            <a:r>
              <a:rPr lang="en-US" dirty="0"/>
              <a:t>; </a:t>
            </a:r>
            <a:endParaRPr lang="ro-RO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dirty="0" err="1"/>
              <a:t>elabore</a:t>
            </a:r>
            <a:r>
              <a:rPr lang="ro-RO" dirty="0"/>
              <a:t>a</a:t>
            </a:r>
            <a:r>
              <a:rPr lang="en-US" dirty="0"/>
              <a:t>z</a:t>
            </a:r>
            <a:r>
              <a:rPr lang="ro-RO" dirty="0"/>
              <a:t>a</a:t>
            </a:r>
            <a:r>
              <a:rPr lang="en-US" dirty="0"/>
              <a:t> </a:t>
            </a:r>
            <a:r>
              <a:rPr lang="en-US" dirty="0" err="1"/>
              <a:t>proceduri</a:t>
            </a:r>
            <a:r>
              <a:rPr lang="en-US" dirty="0"/>
              <a:t> de </a:t>
            </a:r>
            <a:r>
              <a:rPr lang="en-US" dirty="0" err="1"/>
              <a:t>prioritizare</a:t>
            </a:r>
            <a:r>
              <a:rPr lang="en-US" dirty="0"/>
              <a:t> a </a:t>
            </a:r>
            <a:r>
              <a:rPr lang="en-US" dirty="0" err="1"/>
              <a:t>ideilor</a:t>
            </a:r>
            <a:r>
              <a:rPr lang="en-US" dirty="0"/>
              <a:t> de </a:t>
            </a:r>
            <a:r>
              <a:rPr lang="en-US" dirty="0" err="1"/>
              <a:t>proiecte</a:t>
            </a:r>
            <a:r>
              <a:rPr lang="en-US" dirty="0"/>
              <a:t>; </a:t>
            </a:r>
            <a:endParaRPr lang="ro-RO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dirty="0"/>
              <a:t>prioritize</a:t>
            </a:r>
            <a:r>
              <a:rPr lang="ro-RO" dirty="0"/>
              <a:t>a</a:t>
            </a:r>
            <a:r>
              <a:rPr lang="en-US" dirty="0"/>
              <a:t>z</a:t>
            </a:r>
            <a:r>
              <a:rPr lang="ro-RO" dirty="0"/>
              <a:t>a</a:t>
            </a:r>
            <a:r>
              <a:rPr lang="en-US" dirty="0"/>
              <a:t> </a:t>
            </a:r>
            <a:r>
              <a:rPr lang="en-US" dirty="0" err="1"/>
              <a:t>operatiunile</a:t>
            </a:r>
            <a:r>
              <a:rPr lang="en-US" dirty="0"/>
              <a:t>; </a:t>
            </a:r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dirty="0" err="1"/>
              <a:t>elaboreaza</a:t>
            </a:r>
            <a:r>
              <a:rPr lang="en-US" dirty="0"/>
              <a:t> </a:t>
            </a:r>
            <a:r>
              <a:rPr lang="en-US" dirty="0" err="1"/>
              <a:t>fisele</a:t>
            </a:r>
            <a:r>
              <a:rPr lang="en-US" dirty="0"/>
              <a:t> de </a:t>
            </a:r>
            <a:r>
              <a:rPr lang="en-US" dirty="0" err="1"/>
              <a:t>proiect</a:t>
            </a:r>
            <a:r>
              <a:rPr lang="en-US" dirty="0"/>
              <a:t>;</a:t>
            </a:r>
            <a:endParaRPr lang="ro-RO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dirty="0" err="1"/>
              <a:t>asigur</a:t>
            </a:r>
            <a:r>
              <a:rPr lang="ro-RO" dirty="0"/>
              <a:t>a</a:t>
            </a:r>
            <a:r>
              <a:rPr lang="en-US" dirty="0"/>
              <a:t> </a:t>
            </a:r>
            <a:r>
              <a:rPr lang="en-US" dirty="0" err="1"/>
              <a:t>monitorizarea</a:t>
            </a:r>
            <a:r>
              <a:rPr lang="en-US" dirty="0"/>
              <a:t> interna a </a:t>
            </a:r>
            <a:r>
              <a:rPr lang="en-US" dirty="0" err="1"/>
              <a:t>proiectelor</a:t>
            </a:r>
            <a:r>
              <a:rPr lang="en-US" dirty="0"/>
              <a:t> </a:t>
            </a:r>
            <a:endParaRPr lang="ro-RO" dirty="0"/>
          </a:p>
          <a:p>
            <a:pPr marL="1143000" lvl="2" algn="just"/>
            <a:r>
              <a:rPr lang="ro-RO" dirty="0"/>
              <a:t>contractate</a:t>
            </a:r>
            <a:r>
              <a:rPr lang="en-US" dirty="0"/>
              <a:t> in </a:t>
            </a:r>
            <a:r>
              <a:rPr lang="en-US" dirty="0" err="1"/>
              <a:t>cadrul</a:t>
            </a:r>
            <a:r>
              <a:rPr lang="en-US" dirty="0"/>
              <a:t> POR NE 2021-2027;</a:t>
            </a:r>
          </a:p>
          <a:p>
            <a:pPr marL="914400" lvl="1" indent="-457200" algn="just"/>
            <a:endParaRPr lang="en-US" dirty="0"/>
          </a:p>
        </p:txBody>
      </p:sp>
      <p:sp>
        <p:nvSpPr>
          <p:cNvPr id="5" name="Rectangle: Beveled 4">
            <a:extLst>
              <a:ext uri="{FF2B5EF4-FFF2-40B4-BE49-F238E27FC236}">
                <a16:creationId xmlns:a16="http://schemas.microsoft.com/office/drawing/2014/main" id="{9D0DB971-F1A3-4B92-9E48-E90E48B14E6C}"/>
              </a:ext>
            </a:extLst>
          </p:cNvPr>
          <p:cNvSpPr/>
          <p:nvPr/>
        </p:nvSpPr>
        <p:spPr>
          <a:xfrm>
            <a:off x="615746" y="1166843"/>
            <a:ext cx="2448104" cy="1565628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E4FF07-8DAB-40AF-9FDE-B0BBE61F3BA4}"/>
              </a:ext>
            </a:extLst>
          </p:cNvPr>
          <p:cNvSpPr txBox="1"/>
          <p:nvPr/>
        </p:nvSpPr>
        <p:spPr>
          <a:xfrm>
            <a:off x="820968" y="1368720"/>
            <a:ext cx="20675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b="1" dirty="0"/>
              <a:t>Dezvoltare Urbana </a:t>
            </a:r>
          </a:p>
          <a:p>
            <a:pPr algn="ctr"/>
            <a:r>
              <a:rPr lang="ro-RO" b="1" dirty="0"/>
              <a:t>Integrata Nord-Est </a:t>
            </a:r>
          </a:p>
          <a:p>
            <a:pPr algn="ctr"/>
            <a:r>
              <a:rPr lang="ro-RO" sz="3600" b="1" dirty="0"/>
              <a:t>(DUI NE)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C0A97E-2302-46C9-B2D2-A817087EDEA4}"/>
              </a:ext>
            </a:extLst>
          </p:cNvPr>
          <p:cNvSpPr txBox="1"/>
          <p:nvPr/>
        </p:nvSpPr>
        <p:spPr>
          <a:xfrm>
            <a:off x="811097" y="2739940"/>
            <a:ext cx="20574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err="1"/>
              <a:t>Principalele</a:t>
            </a:r>
            <a:r>
              <a:rPr lang="en-US" sz="1400" b="1" dirty="0"/>
              <a:t> </a:t>
            </a:r>
            <a:r>
              <a:rPr lang="en-US" sz="1400" b="1" dirty="0" err="1"/>
              <a:t>caracteristici</a:t>
            </a:r>
            <a:r>
              <a:rPr lang="en-US" sz="1400" b="1" dirty="0"/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87C2D3E-D0D5-47A3-A578-7D98E011BA92}"/>
              </a:ext>
            </a:extLst>
          </p:cNvPr>
          <p:cNvSpPr txBox="1"/>
          <p:nvPr/>
        </p:nvSpPr>
        <p:spPr>
          <a:xfrm>
            <a:off x="3517777" y="1352229"/>
            <a:ext cx="20574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Existenta</a:t>
            </a:r>
            <a:r>
              <a:rPr lang="en-US" b="1" dirty="0"/>
              <a:t> </a:t>
            </a:r>
            <a:r>
              <a:rPr lang="en-US" b="1" dirty="0" err="1"/>
              <a:t>unei</a:t>
            </a:r>
            <a:r>
              <a:rPr lang="en-US" b="1" dirty="0"/>
              <a:t> SDT</a:t>
            </a:r>
            <a:r>
              <a:rPr lang="ro-RO" b="1" dirty="0"/>
              <a:t> 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F4295A-FB47-4F57-ACFC-28758DBE5C84}"/>
              </a:ext>
            </a:extLst>
          </p:cNvPr>
          <p:cNvSpPr/>
          <p:nvPr/>
        </p:nvSpPr>
        <p:spPr>
          <a:xfrm>
            <a:off x="6616824" y="1385396"/>
            <a:ext cx="33624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dirty="0"/>
              <a:t>Cf. Reg. (UE) 2021/1060 art. 29 </a:t>
            </a:r>
            <a:endParaRPr lang="en-US" sz="1400" b="1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3D9FFFC-A112-4406-B5C7-7A8946B789DB}"/>
              </a:ext>
            </a:extLst>
          </p:cNvPr>
          <p:cNvSpPr/>
          <p:nvPr/>
        </p:nvSpPr>
        <p:spPr>
          <a:xfrm>
            <a:off x="6616824" y="1109281"/>
            <a:ext cx="33624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dirty="0"/>
              <a:t>Pentru perioada 2021-2027 </a:t>
            </a:r>
            <a:endParaRPr lang="en-US" sz="1400" b="1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B501AF6-2245-484A-B23E-D5554D9ABBB5}"/>
              </a:ext>
            </a:extLst>
          </p:cNvPr>
          <p:cNvSpPr/>
          <p:nvPr/>
        </p:nvSpPr>
        <p:spPr>
          <a:xfrm>
            <a:off x="6616824" y="1704840"/>
            <a:ext cx="33624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dirty="0"/>
              <a:t>Cu descrierea </a:t>
            </a:r>
            <a:r>
              <a:rPr lang="ro-RO" sz="1400" dirty="0" err="1"/>
              <a:t>abordarii</a:t>
            </a:r>
            <a:r>
              <a:rPr lang="ro-RO" sz="1400" dirty="0"/>
              <a:t> integrate</a:t>
            </a:r>
            <a:endParaRPr lang="en-US" sz="1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A32D2FB-BDFD-4657-9EF6-1E174730FE93}"/>
              </a:ext>
            </a:extLst>
          </p:cNvPr>
          <p:cNvSpPr txBox="1"/>
          <p:nvPr/>
        </p:nvSpPr>
        <p:spPr>
          <a:xfrm>
            <a:off x="3517777" y="2353605"/>
            <a:ext cx="264511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Prioritizarea</a:t>
            </a:r>
            <a:r>
              <a:rPr lang="en-US" b="1" dirty="0"/>
              <a:t> </a:t>
            </a:r>
            <a:r>
              <a:rPr lang="en-US" b="1" dirty="0" err="1"/>
              <a:t>operatiunilor</a:t>
            </a:r>
            <a:endParaRPr lang="en-US" dirty="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3C132C9-4A97-49BF-9EBB-823A9C6D49F5}"/>
              </a:ext>
            </a:extLst>
          </p:cNvPr>
          <p:cNvSpPr/>
          <p:nvPr/>
        </p:nvSpPr>
        <p:spPr>
          <a:xfrm>
            <a:off x="6616824" y="2045828"/>
            <a:ext cx="336248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dirty="0"/>
              <a:t>Procedura aprobata de foruri decizionale</a:t>
            </a:r>
            <a:endParaRPr lang="en-US" sz="1400" b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DD7CD97-FFE4-4FBD-A7D0-C42FAE1AF26F}"/>
              </a:ext>
            </a:extLst>
          </p:cNvPr>
          <p:cNvSpPr/>
          <p:nvPr/>
        </p:nvSpPr>
        <p:spPr>
          <a:xfrm>
            <a:off x="6616823" y="2379487"/>
            <a:ext cx="51456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dirty="0"/>
              <a:t>Criterii nediscriminatorii, transparente, egalitate de gen</a:t>
            </a:r>
            <a:endParaRPr lang="en-US" sz="1400" b="1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818344-FBD4-4F4F-9CE8-5BC7900BCF6E}"/>
              </a:ext>
            </a:extLst>
          </p:cNvPr>
          <p:cNvSpPr/>
          <p:nvPr/>
        </p:nvSpPr>
        <p:spPr>
          <a:xfrm>
            <a:off x="6616823" y="2713146"/>
            <a:ext cx="514569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dirty="0"/>
              <a:t>Principiile </a:t>
            </a:r>
            <a:r>
              <a:rPr lang="ro-RO" sz="1400" dirty="0" err="1"/>
              <a:t>dezvoltarii</a:t>
            </a:r>
            <a:r>
              <a:rPr lang="ro-RO" sz="1400" dirty="0"/>
              <a:t> durabile si de politica </a:t>
            </a:r>
            <a:r>
              <a:rPr lang="en-US" sz="1400" dirty="0"/>
              <a:t>UE</a:t>
            </a:r>
            <a:r>
              <a:rPr lang="ro-RO" sz="1400" dirty="0"/>
              <a:t> in domeniul mediului </a:t>
            </a:r>
            <a:endParaRPr lang="en-US" sz="1400" b="1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8FF5E63-02C7-414D-915B-5029C96E0453}"/>
              </a:ext>
            </a:extLst>
          </p:cNvPr>
          <p:cNvSpPr txBox="1"/>
          <p:nvPr/>
        </p:nvSpPr>
        <p:spPr>
          <a:xfrm>
            <a:off x="3517777" y="3285078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 err="1"/>
              <a:t>Mecanismul</a:t>
            </a:r>
            <a:r>
              <a:rPr lang="en-US" b="1" dirty="0"/>
              <a:t> de </a:t>
            </a:r>
            <a:r>
              <a:rPr lang="en-US" b="1" dirty="0" err="1"/>
              <a:t>guvernanta</a:t>
            </a:r>
            <a:r>
              <a:rPr lang="en-US" b="1" dirty="0"/>
              <a:t> </a:t>
            </a:r>
            <a:endParaRPr lang="en-US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64B3EB4-756E-4F8B-9368-7D9102EB69B1}"/>
              </a:ext>
            </a:extLst>
          </p:cNvPr>
          <p:cNvSpPr/>
          <p:nvPr/>
        </p:nvSpPr>
        <p:spPr>
          <a:xfrm>
            <a:off x="4317776" y="3684955"/>
            <a:ext cx="10798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b="1" dirty="0"/>
              <a:t>Doua nivele</a:t>
            </a:r>
            <a:endParaRPr lang="en-US" sz="14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4CD00AA-802F-4BD7-AA36-92D21858319D}"/>
              </a:ext>
            </a:extLst>
          </p:cNvPr>
          <p:cNvSpPr txBox="1"/>
          <p:nvPr/>
        </p:nvSpPr>
        <p:spPr>
          <a:xfrm>
            <a:off x="1421771" y="4113852"/>
            <a:ext cx="185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u="sng" dirty="0" err="1"/>
              <a:t>Nivelul</a:t>
            </a:r>
            <a:r>
              <a:rPr lang="en-US" i="1" u="sng" dirty="0"/>
              <a:t> </a:t>
            </a:r>
            <a:r>
              <a:rPr lang="en-US" i="1" u="sng" dirty="0" err="1"/>
              <a:t>decizional</a:t>
            </a:r>
            <a:r>
              <a:rPr lang="en-US" i="1" u="sng" dirty="0"/>
              <a:t> 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4BA5C51-27EE-4F66-9493-297AA204C6B8}"/>
              </a:ext>
            </a:extLst>
          </p:cNvPr>
          <p:cNvCxnSpPr>
            <a:cxnSpLocks/>
          </p:cNvCxnSpPr>
          <p:nvPr/>
        </p:nvCxnSpPr>
        <p:spPr>
          <a:xfrm flipH="1">
            <a:off x="4811205" y="4097318"/>
            <a:ext cx="8877" cy="203047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7643C20B-BA8A-4BB3-BEBB-EC9A29A1B266}"/>
              </a:ext>
            </a:extLst>
          </p:cNvPr>
          <p:cNvSpPr txBox="1"/>
          <p:nvPr/>
        </p:nvSpPr>
        <p:spPr>
          <a:xfrm>
            <a:off x="7371920" y="4113852"/>
            <a:ext cx="17799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u="sng" dirty="0" err="1"/>
              <a:t>Nivelul</a:t>
            </a:r>
            <a:r>
              <a:rPr lang="en-US" i="1" u="sng" dirty="0"/>
              <a:t> </a:t>
            </a:r>
            <a:r>
              <a:rPr lang="en-US" i="1" u="sng" dirty="0" err="1"/>
              <a:t>executiv</a:t>
            </a:r>
            <a:endParaRPr lang="en-US" i="1" u="sng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AAC1980-8BEA-4181-89D8-FB7EFE51219D}"/>
              </a:ext>
            </a:extLst>
          </p:cNvPr>
          <p:cNvSpPr txBox="1"/>
          <p:nvPr/>
        </p:nvSpPr>
        <p:spPr>
          <a:xfrm>
            <a:off x="-371712" y="4490653"/>
            <a:ext cx="461523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dirty="0" err="1"/>
              <a:t>legifer</a:t>
            </a:r>
            <a:r>
              <a:rPr lang="ro-RO" dirty="0" err="1"/>
              <a:t>eaza</a:t>
            </a:r>
            <a:r>
              <a:rPr lang="en-US" dirty="0"/>
              <a:t>/</a:t>
            </a:r>
            <a:r>
              <a:rPr lang="en-US" dirty="0" err="1"/>
              <a:t>aproba</a:t>
            </a:r>
            <a:r>
              <a:rPr lang="en-US" dirty="0"/>
              <a:t> </a:t>
            </a:r>
            <a:r>
              <a:rPr lang="en-US" dirty="0" err="1"/>
              <a:t>procedurile</a:t>
            </a:r>
            <a:r>
              <a:rPr lang="en-US" dirty="0"/>
              <a:t> </a:t>
            </a:r>
            <a:r>
              <a:rPr lang="en-US" dirty="0" err="1"/>
              <a:t>si</a:t>
            </a:r>
            <a:r>
              <a:rPr lang="en-US" dirty="0"/>
              <a:t> </a:t>
            </a:r>
            <a:r>
              <a:rPr lang="en-US" dirty="0" err="1"/>
              <a:t>documentele</a:t>
            </a:r>
            <a:r>
              <a:rPr lang="en-US" dirty="0"/>
              <a:t> </a:t>
            </a:r>
            <a:r>
              <a:rPr lang="en-US" dirty="0" err="1"/>
              <a:t>strategice</a:t>
            </a:r>
            <a:r>
              <a:rPr lang="en-US" dirty="0"/>
              <a:t> </a:t>
            </a:r>
            <a:endParaRPr lang="ro-RO" dirty="0"/>
          </a:p>
          <a:p>
            <a:pPr marL="855662" lvl="1" algn="just"/>
            <a:r>
              <a:rPr lang="ro-RO" sz="1200" dirty="0"/>
              <a:t>	      (</a:t>
            </a:r>
            <a:r>
              <a:rPr lang="en-US" sz="1200" dirty="0"/>
              <a:t>elaborate de </a:t>
            </a:r>
            <a:r>
              <a:rPr lang="en-US" sz="1200" dirty="0" err="1"/>
              <a:t>aparatul</a:t>
            </a:r>
            <a:r>
              <a:rPr lang="en-US" sz="1200" dirty="0"/>
              <a:t> </a:t>
            </a:r>
            <a:r>
              <a:rPr lang="en-US" sz="1200" dirty="0" err="1"/>
              <a:t>tehnic</a:t>
            </a:r>
            <a:r>
              <a:rPr lang="en-US" sz="1200" dirty="0"/>
              <a:t> al UAT/</a:t>
            </a:r>
            <a:r>
              <a:rPr lang="en-US" sz="1200" dirty="0" err="1"/>
              <a:t>Parteneriat</a:t>
            </a:r>
            <a:r>
              <a:rPr lang="en-US" sz="1200" dirty="0"/>
              <a:t>/ADI</a:t>
            </a:r>
            <a:r>
              <a:rPr lang="ro-RO" sz="1200" dirty="0"/>
              <a:t>)</a:t>
            </a:r>
            <a:endParaRPr lang="en-US" sz="1200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dirty="0" err="1"/>
              <a:t>asigura</a:t>
            </a:r>
            <a:r>
              <a:rPr lang="en-US" dirty="0"/>
              <a:t> </a:t>
            </a:r>
            <a:r>
              <a:rPr lang="en-US" dirty="0" err="1"/>
              <a:t>mecanismul</a:t>
            </a:r>
            <a:r>
              <a:rPr lang="en-US" dirty="0"/>
              <a:t> de </a:t>
            </a:r>
            <a:r>
              <a:rPr lang="en-US" dirty="0" err="1"/>
              <a:t>guvernanta</a:t>
            </a:r>
            <a:endParaRPr lang="en-US" dirty="0"/>
          </a:p>
        </p:txBody>
      </p:sp>
      <p:cxnSp>
        <p:nvCxnSpPr>
          <p:cNvPr id="38" name="Connector: Elbow 37">
            <a:extLst>
              <a:ext uri="{FF2B5EF4-FFF2-40B4-BE49-F238E27FC236}">
                <a16:creationId xmlns:a16="http://schemas.microsoft.com/office/drawing/2014/main" id="{EDE2CD89-53FC-47E3-9A0D-150E682F187A}"/>
              </a:ext>
            </a:extLst>
          </p:cNvPr>
          <p:cNvCxnSpPr>
            <a:cxnSpLocks/>
            <a:stCxn id="21" idx="1"/>
            <a:endCxn id="23" idx="0"/>
          </p:cNvCxnSpPr>
          <p:nvPr/>
        </p:nvCxnSpPr>
        <p:spPr>
          <a:xfrm rot="10800000" flipV="1">
            <a:off x="2348008" y="3838844"/>
            <a:ext cx="1969768" cy="27500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Elbow 40">
            <a:extLst>
              <a:ext uri="{FF2B5EF4-FFF2-40B4-BE49-F238E27FC236}">
                <a16:creationId xmlns:a16="http://schemas.microsoft.com/office/drawing/2014/main" id="{AB5FD25E-C691-4F3C-A0BA-72B540F216B2}"/>
              </a:ext>
            </a:extLst>
          </p:cNvPr>
          <p:cNvCxnSpPr>
            <a:stCxn id="21" idx="3"/>
            <a:endCxn id="26" idx="0"/>
          </p:cNvCxnSpPr>
          <p:nvPr/>
        </p:nvCxnSpPr>
        <p:spPr>
          <a:xfrm>
            <a:off x="5397624" y="3838844"/>
            <a:ext cx="2864283" cy="27500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ctor: Elbow 42">
            <a:extLst>
              <a:ext uri="{FF2B5EF4-FFF2-40B4-BE49-F238E27FC236}">
                <a16:creationId xmlns:a16="http://schemas.microsoft.com/office/drawing/2014/main" id="{CF0058AE-F11C-43DD-AAB6-3515F43AB858}"/>
              </a:ext>
            </a:extLst>
          </p:cNvPr>
          <p:cNvCxnSpPr>
            <a:cxnSpLocks/>
            <a:stCxn id="5" idx="0"/>
            <a:endCxn id="10" idx="1"/>
          </p:cNvCxnSpPr>
          <p:nvPr/>
        </p:nvCxnSpPr>
        <p:spPr>
          <a:xfrm flipV="1">
            <a:off x="3063850" y="1536895"/>
            <a:ext cx="453927" cy="412762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or: Elbow 45">
            <a:extLst>
              <a:ext uri="{FF2B5EF4-FFF2-40B4-BE49-F238E27FC236}">
                <a16:creationId xmlns:a16="http://schemas.microsoft.com/office/drawing/2014/main" id="{8E62A37D-CCDC-4CE2-A04C-24F11E988C47}"/>
              </a:ext>
            </a:extLst>
          </p:cNvPr>
          <p:cNvCxnSpPr>
            <a:cxnSpLocks/>
            <a:stCxn id="5" idx="0"/>
            <a:endCxn id="15" idx="1"/>
          </p:cNvCxnSpPr>
          <p:nvPr/>
        </p:nvCxnSpPr>
        <p:spPr>
          <a:xfrm>
            <a:off x="3063850" y="1949657"/>
            <a:ext cx="453927" cy="58861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C346A208-F431-4381-8182-6AF5A1BEF009}"/>
              </a:ext>
            </a:extLst>
          </p:cNvPr>
          <p:cNvCxnSpPr>
            <a:stCxn id="5" idx="0"/>
            <a:endCxn id="20" idx="1"/>
          </p:cNvCxnSpPr>
          <p:nvPr/>
        </p:nvCxnSpPr>
        <p:spPr>
          <a:xfrm>
            <a:off x="3063850" y="1949657"/>
            <a:ext cx="453927" cy="1520087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Arrow: Down 49">
            <a:extLst>
              <a:ext uri="{FF2B5EF4-FFF2-40B4-BE49-F238E27FC236}">
                <a16:creationId xmlns:a16="http://schemas.microsoft.com/office/drawing/2014/main" id="{8563ECAB-982C-4665-AD85-3428EDE5BD64}"/>
              </a:ext>
            </a:extLst>
          </p:cNvPr>
          <p:cNvSpPr/>
          <p:nvPr/>
        </p:nvSpPr>
        <p:spPr>
          <a:xfrm>
            <a:off x="4687410" y="3589581"/>
            <a:ext cx="248574" cy="169415"/>
          </a:xfrm>
          <a:prstGeom prst="downArrow">
            <a:avLst/>
          </a:prstGeom>
          <a:solidFill>
            <a:srgbClr val="1C4A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2" name="Connector: Elbow 51">
            <a:extLst>
              <a:ext uri="{FF2B5EF4-FFF2-40B4-BE49-F238E27FC236}">
                <a16:creationId xmlns:a16="http://schemas.microsoft.com/office/drawing/2014/main" id="{7E50DC51-91E8-4DD1-8DC8-9DA6B358EB38}"/>
              </a:ext>
            </a:extLst>
          </p:cNvPr>
          <p:cNvCxnSpPr>
            <a:stCxn id="10" idx="3"/>
            <a:endCxn id="12" idx="1"/>
          </p:cNvCxnSpPr>
          <p:nvPr/>
        </p:nvCxnSpPr>
        <p:spPr>
          <a:xfrm flipV="1">
            <a:off x="5575178" y="1263170"/>
            <a:ext cx="1041646" cy="273725"/>
          </a:xfrm>
          <a:prstGeom prst="bentConnector3">
            <a:avLst>
              <a:gd name="adj1" fmla="val 7386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or: Elbow 56">
            <a:extLst>
              <a:ext uri="{FF2B5EF4-FFF2-40B4-BE49-F238E27FC236}">
                <a16:creationId xmlns:a16="http://schemas.microsoft.com/office/drawing/2014/main" id="{DE9727DB-D30E-414C-B566-039909291D2E}"/>
              </a:ext>
            </a:extLst>
          </p:cNvPr>
          <p:cNvCxnSpPr>
            <a:stCxn id="10" idx="3"/>
            <a:endCxn id="13" idx="1"/>
          </p:cNvCxnSpPr>
          <p:nvPr/>
        </p:nvCxnSpPr>
        <p:spPr>
          <a:xfrm>
            <a:off x="5575178" y="1536895"/>
            <a:ext cx="1041646" cy="321834"/>
          </a:xfrm>
          <a:prstGeom prst="bentConnector3">
            <a:avLst>
              <a:gd name="adj1" fmla="val 73864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E38B8CB5-82E7-446E-B600-4A8194BAFDCB}"/>
              </a:ext>
            </a:extLst>
          </p:cNvPr>
          <p:cNvCxnSpPr>
            <a:stCxn id="10" idx="3"/>
            <a:endCxn id="11" idx="1"/>
          </p:cNvCxnSpPr>
          <p:nvPr/>
        </p:nvCxnSpPr>
        <p:spPr>
          <a:xfrm>
            <a:off x="5575178" y="1536895"/>
            <a:ext cx="1041646" cy="23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or: Elbow 64">
            <a:extLst>
              <a:ext uri="{FF2B5EF4-FFF2-40B4-BE49-F238E27FC236}">
                <a16:creationId xmlns:a16="http://schemas.microsoft.com/office/drawing/2014/main" id="{05149C66-9F20-4F72-BEDF-7A674E0B68FF}"/>
              </a:ext>
            </a:extLst>
          </p:cNvPr>
          <p:cNvCxnSpPr>
            <a:stCxn id="15" idx="3"/>
            <a:endCxn id="16" idx="1"/>
          </p:cNvCxnSpPr>
          <p:nvPr/>
        </p:nvCxnSpPr>
        <p:spPr>
          <a:xfrm flipV="1">
            <a:off x="6162896" y="2199717"/>
            <a:ext cx="453928" cy="338554"/>
          </a:xfrm>
          <a:prstGeom prst="bentConnector3">
            <a:avLst>
              <a:gd name="adj1" fmla="val 4022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ctor: Elbow 67">
            <a:extLst>
              <a:ext uri="{FF2B5EF4-FFF2-40B4-BE49-F238E27FC236}">
                <a16:creationId xmlns:a16="http://schemas.microsoft.com/office/drawing/2014/main" id="{E3C755A8-118B-4C21-8E6E-C1F099133985}"/>
              </a:ext>
            </a:extLst>
          </p:cNvPr>
          <p:cNvCxnSpPr>
            <a:stCxn id="15" idx="3"/>
            <a:endCxn id="18" idx="1"/>
          </p:cNvCxnSpPr>
          <p:nvPr/>
        </p:nvCxnSpPr>
        <p:spPr>
          <a:xfrm>
            <a:off x="6162896" y="2538271"/>
            <a:ext cx="453927" cy="328764"/>
          </a:xfrm>
          <a:prstGeom prst="bentConnector3">
            <a:avLst>
              <a:gd name="adj1" fmla="val 40221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87475351-104A-45B7-B14A-99151C16018F}"/>
              </a:ext>
            </a:extLst>
          </p:cNvPr>
          <p:cNvCxnSpPr>
            <a:stCxn id="15" idx="3"/>
            <a:endCxn id="17" idx="1"/>
          </p:cNvCxnSpPr>
          <p:nvPr/>
        </p:nvCxnSpPr>
        <p:spPr>
          <a:xfrm flipV="1">
            <a:off x="6162896" y="2533376"/>
            <a:ext cx="453927" cy="48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FC65FB93-8278-4F72-AD84-C9424B5CE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8152" y="5649715"/>
            <a:ext cx="2263848" cy="1146570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CAC00C48-AF58-44D7-9AF4-1DE0CC7A89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557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7283926"/>
              </p:ext>
            </p:extLst>
          </p:nvPr>
        </p:nvGraphicFramePr>
        <p:xfrm>
          <a:off x="685795" y="415462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(3)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99" name="Rectangle: Beveled 98">
            <a:extLst>
              <a:ext uri="{FF2B5EF4-FFF2-40B4-BE49-F238E27FC236}">
                <a16:creationId xmlns:a16="http://schemas.microsoft.com/office/drawing/2014/main" id="{3F20B623-CC96-4799-83D8-17D1A5FA8B5D}"/>
              </a:ext>
            </a:extLst>
          </p:cNvPr>
          <p:cNvSpPr/>
          <p:nvPr/>
        </p:nvSpPr>
        <p:spPr>
          <a:xfrm>
            <a:off x="3606541" y="1123038"/>
            <a:ext cx="2448104" cy="1565628"/>
          </a:xfrm>
          <a:prstGeom prst="bevel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209797B9-5184-4136-B09D-EADFE2FCAF6E}"/>
              </a:ext>
            </a:extLst>
          </p:cNvPr>
          <p:cNvSpPr txBox="1"/>
          <p:nvPr/>
        </p:nvSpPr>
        <p:spPr>
          <a:xfrm>
            <a:off x="3811763" y="1324915"/>
            <a:ext cx="20675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b="1" dirty="0"/>
              <a:t>Dezvoltare Urbana </a:t>
            </a:r>
          </a:p>
          <a:p>
            <a:pPr algn="ctr"/>
            <a:r>
              <a:rPr lang="ro-RO" b="1" dirty="0"/>
              <a:t>Integrata Nord-Est </a:t>
            </a:r>
          </a:p>
          <a:p>
            <a:pPr algn="ctr"/>
            <a:r>
              <a:rPr lang="ro-RO" sz="3600" b="1" dirty="0"/>
              <a:t>(DUI NE)</a:t>
            </a:r>
            <a:endParaRPr lang="en-US" sz="3600" dirty="0"/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1A4DFC57-F7A0-478D-90A1-0792C569AA68}"/>
              </a:ext>
            </a:extLst>
          </p:cNvPr>
          <p:cNvSpPr txBox="1"/>
          <p:nvPr/>
        </p:nvSpPr>
        <p:spPr>
          <a:xfrm>
            <a:off x="3012893" y="2710981"/>
            <a:ext cx="39107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2000" dirty="0"/>
              <a:t>va fi utilizat in mod obligatoriu de:</a:t>
            </a:r>
            <a:endParaRPr lang="en-US" sz="2000" dirty="0"/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D019C6D2-F76E-4808-A1F1-AF50F0788BFF}"/>
              </a:ext>
            </a:extLst>
          </p:cNvPr>
          <p:cNvSpPr txBox="1"/>
          <p:nvPr/>
        </p:nvSpPr>
        <p:spPr>
          <a:xfrm>
            <a:off x="840495" y="3500200"/>
            <a:ext cx="3048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b="1" i="1" dirty="0"/>
              <a:t>Toate municipiile </a:t>
            </a:r>
            <a:r>
              <a:rPr lang="ro-RO" b="1" i="1" dirty="0" err="1"/>
              <a:t>resedinta</a:t>
            </a:r>
            <a:r>
              <a:rPr lang="ro-RO" b="1" i="1" dirty="0"/>
              <a:t> de </a:t>
            </a:r>
            <a:r>
              <a:rPr lang="ro-RO" b="1" i="1" dirty="0" err="1"/>
              <a:t>judet</a:t>
            </a:r>
            <a:r>
              <a:rPr lang="ro-RO" b="1" i="1" dirty="0"/>
              <a:t> din Regiunea Nord-Est</a:t>
            </a:r>
            <a:endParaRPr lang="en-US" b="1" dirty="0"/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5B274637-71A7-42F7-9212-99A2F21BE5AB}"/>
              </a:ext>
            </a:extLst>
          </p:cNvPr>
          <p:cNvSpPr txBox="1"/>
          <p:nvPr/>
        </p:nvSpPr>
        <p:spPr>
          <a:xfrm>
            <a:off x="589483" y="4533439"/>
            <a:ext cx="403595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pentru </a:t>
            </a:r>
            <a:r>
              <a:rPr lang="ro-RO" b="1" i="1" dirty="0"/>
              <a:t>toate </a:t>
            </a:r>
            <a:r>
              <a:rPr lang="ro-RO" b="1" i="1" dirty="0" err="1"/>
              <a:t>interventiile</a:t>
            </a:r>
            <a:r>
              <a:rPr lang="ro-RO" b="1" i="1" dirty="0"/>
              <a:t> </a:t>
            </a:r>
            <a:r>
              <a:rPr lang="ro-RO" i="1" dirty="0"/>
              <a:t>si pentru </a:t>
            </a:r>
            <a:r>
              <a:rPr lang="ro-RO" b="1" i="1" dirty="0"/>
              <a:t>toate </a:t>
            </a:r>
            <a:r>
              <a:rPr lang="ro-RO" b="1" i="1" dirty="0" err="1"/>
              <a:t>prioritatile</a:t>
            </a:r>
            <a:r>
              <a:rPr lang="ro-RO" i="1" dirty="0"/>
              <a:t> programului, </a:t>
            </a:r>
            <a:r>
              <a:rPr lang="ro-RO" i="1" u="sng" dirty="0" err="1"/>
              <a:t>exceptand</a:t>
            </a:r>
            <a:r>
              <a:rPr lang="ro-RO" i="1" u="sng" dirty="0"/>
              <a:t> Prioritatea nr.1 si Prioritatea nr. 5</a:t>
            </a:r>
            <a:r>
              <a:rPr lang="ro-RO" i="1" dirty="0"/>
              <a:t>.</a:t>
            </a:r>
            <a:endParaRPr lang="en-US" dirty="0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F3D383D5-5A80-4E3F-8217-D6454E744B3B}"/>
              </a:ext>
            </a:extLst>
          </p:cNvPr>
          <p:cNvSpPr txBox="1"/>
          <p:nvPr/>
        </p:nvSpPr>
        <p:spPr>
          <a:xfrm>
            <a:off x="5736568" y="3497852"/>
            <a:ext cx="45792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b="1" i="1" dirty="0"/>
              <a:t>Toate municipiile, altele </a:t>
            </a:r>
            <a:r>
              <a:rPr lang="ro-RO" b="1" i="1" dirty="0" err="1"/>
              <a:t>decat</a:t>
            </a:r>
            <a:r>
              <a:rPr lang="ro-RO" b="1" i="1" dirty="0"/>
              <a:t> </a:t>
            </a:r>
            <a:r>
              <a:rPr lang="ro-RO" b="1" i="1" dirty="0" err="1"/>
              <a:t>resedinta</a:t>
            </a:r>
            <a:r>
              <a:rPr lang="ro-RO" b="1" i="1" dirty="0"/>
              <a:t> de </a:t>
            </a:r>
            <a:r>
              <a:rPr lang="ro-RO" b="1" i="1" dirty="0" err="1"/>
              <a:t>judet</a:t>
            </a:r>
            <a:r>
              <a:rPr lang="ro-RO" b="1" i="1" dirty="0"/>
              <a:t>, precum si toate </a:t>
            </a:r>
            <a:r>
              <a:rPr lang="ro-RO" b="1" i="1" dirty="0" err="1"/>
              <a:t>orasele</a:t>
            </a:r>
            <a:r>
              <a:rPr lang="ro-RO" b="1" i="1" dirty="0"/>
              <a:t> din RNE</a:t>
            </a:r>
            <a:endParaRPr lang="en-US" b="1" dirty="0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B2FADFBE-477C-4C9E-8B76-5DB2B79B8879}"/>
              </a:ext>
            </a:extLst>
          </p:cNvPr>
          <p:cNvSpPr txBox="1"/>
          <p:nvPr/>
        </p:nvSpPr>
        <p:spPr>
          <a:xfrm>
            <a:off x="5736568" y="4533439"/>
            <a:ext cx="6096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i="1" dirty="0"/>
              <a:t>doresc sa abordeze </a:t>
            </a:r>
            <a:r>
              <a:rPr lang="ro-RO" i="1" dirty="0" err="1"/>
              <a:t>intr-o</a:t>
            </a:r>
            <a:r>
              <a:rPr lang="ro-RO" i="1" dirty="0"/>
              <a:t> maniera integrata </a:t>
            </a:r>
            <a:r>
              <a:rPr lang="ro-RO" i="1" dirty="0" err="1"/>
              <a:t>provocari</a:t>
            </a:r>
            <a:r>
              <a:rPr lang="ro-RO" i="1" dirty="0"/>
              <a:t> locale multiple, de ordin economic, social, demografic, climatic, etc., prin proiecte care prin specificul lor se </a:t>
            </a:r>
            <a:r>
              <a:rPr lang="ro-RO" i="1" dirty="0" err="1"/>
              <a:t>incadreaza</a:t>
            </a:r>
            <a:r>
              <a:rPr lang="ro-RO" i="1" dirty="0"/>
              <a:t> in </a:t>
            </a:r>
            <a:r>
              <a:rPr lang="ro-RO" i="1" dirty="0" err="1"/>
              <a:t>operatiunile</a:t>
            </a:r>
            <a:r>
              <a:rPr lang="ro-RO" i="1" dirty="0"/>
              <a:t> </a:t>
            </a:r>
            <a:r>
              <a:rPr lang="ro-RO" i="1" dirty="0" err="1"/>
              <a:t>mentionate</a:t>
            </a:r>
            <a:r>
              <a:rPr lang="ro-RO" i="1" dirty="0"/>
              <a:t> </a:t>
            </a:r>
            <a:r>
              <a:rPr lang="ro-RO" b="1" i="1" dirty="0"/>
              <a:t>la prioritatea nr.7</a:t>
            </a:r>
            <a:r>
              <a:rPr lang="ro-RO" i="1" dirty="0"/>
              <a:t> din POR NE</a:t>
            </a:r>
            <a:r>
              <a:rPr lang="en-US" i="1" dirty="0"/>
              <a:t>;</a:t>
            </a:r>
          </a:p>
        </p:txBody>
      </p:sp>
      <p:sp>
        <p:nvSpPr>
          <p:cNvPr id="56" name="Arrow: Down 55">
            <a:extLst>
              <a:ext uri="{FF2B5EF4-FFF2-40B4-BE49-F238E27FC236}">
                <a16:creationId xmlns:a16="http://schemas.microsoft.com/office/drawing/2014/main" id="{66A7638B-3C19-4BD6-9E2C-28FA8473254E}"/>
              </a:ext>
            </a:extLst>
          </p:cNvPr>
          <p:cNvSpPr/>
          <p:nvPr/>
        </p:nvSpPr>
        <p:spPr>
          <a:xfrm>
            <a:off x="7880487" y="4111020"/>
            <a:ext cx="310718" cy="4633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5CBD59B-AFDF-4317-B163-A0C22FAF3298}"/>
              </a:ext>
            </a:extLst>
          </p:cNvPr>
          <p:cNvSpPr txBox="1"/>
          <p:nvPr/>
        </p:nvSpPr>
        <p:spPr>
          <a:xfrm>
            <a:off x="8122013" y="4146531"/>
            <a:ext cx="13436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b="1" dirty="0"/>
              <a:t>DOAR DACA</a:t>
            </a:r>
            <a:endParaRPr lang="en-US" b="1" dirty="0"/>
          </a:p>
        </p:txBody>
      </p:sp>
      <p:sp>
        <p:nvSpPr>
          <p:cNvPr id="120" name="Arrow: Down 119">
            <a:extLst>
              <a:ext uri="{FF2B5EF4-FFF2-40B4-BE49-F238E27FC236}">
                <a16:creationId xmlns:a16="http://schemas.microsoft.com/office/drawing/2014/main" id="{470B6AC3-8EA0-401E-AD5D-2D1E0B178696}"/>
              </a:ext>
            </a:extLst>
          </p:cNvPr>
          <p:cNvSpPr/>
          <p:nvPr/>
        </p:nvSpPr>
        <p:spPr>
          <a:xfrm>
            <a:off x="2209135" y="4132702"/>
            <a:ext cx="310718" cy="46331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8" name="Connector: Elbow 117">
            <a:extLst>
              <a:ext uri="{FF2B5EF4-FFF2-40B4-BE49-F238E27FC236}">
                <a16:creationId xmlns:a16="http://schemas.microsoft.com/office/drawing/2014/main" id="{180F54B7-F3FB-41C8-AE1A-9493568CB2FA}"/>
              </a:ext>
            </a:extLst>
          </p:cNvPr>
          <p:cNvCxnSpPr>
            <a:stCxn id="109" idx="2"/>
            <a:endCxn id="111" idx="0"/>
          </p:cNvCxnSpPr>
          <p:nvPr/>
        </p:nvCxnSpPr>
        <p:spPr>
          <a:xfrm rot="5400000">
            <a:off x="3471838" y="2003748"/>
            <a:ext cx="389109" cy="2603794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ctor: Elbow 123">
            <a:extLst>
              <a:ext uri="{FF2B5EF4-FFF2-40B4-BE49-F238E27FC236}">
                <a16:creationId xmlns:a16="http://schemas.microsoft.com/office/drawing/2014/main" id="{F5DBDBD8-A7C0-4343-8EF3-147623A41FBF}"/>
              </a:ext>
            </a:extLst>
          </p:cNvPr>
          <p:cNvCxnSpPr>
            <a:stCxn id="109" idx="2"/>
            <a:endCxn id="114" idx="0"/>
          </p:cNvCxnSpPr>
          <p:nvPr/>
        </p:nvCxnSpPr>
        <p:spPr>
          <a:xfrm rot="16200000" flipH="1">
            <a:off x="6303869" y="1775510"/>
            <a:ext cx="386761" cy="3057921"/>
          </a:xfrm>
          <a:prstGeom prst="bentConnector3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15472A53-B8E4-49E9-BA85-98297B1F4F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CE3B04C-50E0-4C93-B615-2042B57737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8491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Rectangle 102">
            <a:extLst>
              <a:ext uri="{FF2B5EF4-FFF2-40B4-BE49-F238E27FC236}">
                <a16:creationId xmlns:a16="http://schemas.microsoft.com/office/drawing/2014/main" id="{ABF9C47A-85EE-4977-9EED-258CF2EA6371}"/>
              </a:ext>
            </a:extLst>
          </p:cNvPr>
          <p:cNvSpPr/>
          <p:nvPr/>
        </p:nvSpPr>
        <p:spPr>
          <a:xfrm>
            <a:off x="4457356" y="2725820"/>
            <a:ext cx="2686049" cy="53340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D0AB0536-3339-48DA-90B5-32B6F6EEBCF0}"/>
              </a:ext>
            </a:extLst>
          </p:cNvPr>
          <p:cNvSpPr/>
          <p:nvPr/>
        </p:nvSpPr>
        <p:spPr>
          <a:xfrm>
            <a:off x="7138644" y="2728965"/>
            <a:ext cx="2622550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5768DB2-650A-4022-9AE8-233438C33B5A}"/>
              </a:ext>
            </a:extLst>
          </p:cNvPr>
          <p:cNvSpPr/>
          <p:nvPr/>
        </p:nvSpPr>
        <p:spPr>
          <a:xfrm>
            <a:off x="4451007" y="2182102"/>
            <a:ext cx="5307012" cy="5334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9406508" y="3848191"/>
            <a:ext cx="2528470" cy="95410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0" lvl="1" algn="just"/>
            <a:r>
              <a:rPr lang="ro-RO" sz="1400" i="1" dirty="0"/>
              <a:t>abordarea intr-o maniera integrata a </a:t>
            </a:r>
            <a:r>
              <a:rPr lang="ro-RO" sz="1400" i="1" dirty="0" err="1"/>
              <a:t>provocarilor</a:t>
            </a:r>
            <a:r>
              <a:rPr lang="ro-RO" sz="1400" i="1" dirty="0"/>
              <a:t> locale multiple, de ordin economic, social, demografic, climatic, etc.</a:t>
            </a:r>
            <a:endParaRPr lang="en-US" sz="1400" i="1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0369394"/>
              </p:ext>
            </p:extLst>
          </p:nvPr>
        </p:nvGraphicFramePr>
        <p:xfrm>
          <a:off x="685795" y="415462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(4)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990381" y="1628064"/>
            <a:ext cx="7786688" cy="1916113"/>
            <a:chOff x="1266" y="2334"/>
            <a:chExt cx="4905" cy="1207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/>
          </p:nvSpPr>
          <p:spPr bwMode="auto">
            <a:xfrm>
              <a:off x="1266" y="2334"/>
              <a:ext cx="4893" cy="11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Rectangle 5"/>
            <p:cNvSpPr>
              <a:spLocks noChangeArrowheads="1"/>
            </p:cNvSpPr>
            <p:nvPr/>
          </p:nvSpPr>
          <p:spPr bwMode="auto">
            <a:xfrm>
              <a:off x="1384" y="2336"/>
              <a:ext cx="1098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Prioritati</a:t>
              </a: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POR 2021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2" name="Rectangle 6"/>
            <p:cNvSpPr>
              <a:spLocks noChangeArrowheads="1"/>
            </p:cNvSpPr>
            <p:nvPr/>
          </p:nvSpPr>
          <p:spPr bwMode="auto">
            <a:xfrm>
              <a:off x="2465" y="2336"/>
              <a:ext cx="10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-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3" name="Rectangle 7"/>
            <p:cNvSpPr>
              <a:spLocks noChangeArrowheads="1"/>
            </p:cNvSpPr>
            <p:nvPr/>
          </p:nvSpPr>
          <p:spPr bwMode="auto">
            <a:xfrm>
              <a:off x="2507" y="2336"/>
              <a:ext cx="34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2027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4" name="Rectangle 8"/>
            <p:cNvSpPr>
              <a:spLocks noChangeArrowheads="1"/>
            </p:cNvSpPr>
            <p:nvPr/>
          </p:nvSpPr>
          <p:spPr bwMode="auto">
            <a:xfrm>
              <a:off x="2776" y="2336"/>
              <a:ext cx="9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5" name="Rectangle 9"/>
            <p:cNvSpPr>
              <a:spLocks noChangeArrowheads="1"/>
            </p:cNvSpPr>
            <p:nvPr/>
          </p:nvSpPr>
          <p:spPr bwMode="auto">
            <a:xfrm>
              <a:off x="3005" y="2336"/>
              <a:ext cx="53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Depuner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6" name="Rectangle 10"/>
            <p:cNvSpPr>
              <a:spLocks noChangeArrowheads="1"/>
            </p:cNvSpPr>
            <p:nvPr/>
          </p:nvSpPr>
          <p:spPr bwMode="auto">
            <a:xfrm>
              <a:off x="3465" y="2336"/>
              <a:ext cx="1007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ea</a:t>
              </a: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de </a:t>
              </a:r>
              <a:r>
                <a:rPr kumimoji="0" lang="en-US" altLang="en-US" sz="15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fise</a:t>
              </a: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pentru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7" name="Rectangle 11"/>
            <p:cNvSpPr>
              <a:spLocks noChangeArrowheads="1"/>
            </p:cNvSpPr>
            <p:nvPr/>
          </p:nvSpPr>
          <p:spPr bwMode="auto">
            <a:xfrm>
              <a:off x="3104" y="2498"/>
              <a:ext cx="1222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Prioritatile</a:t>
              </a: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2,3,4</a:t>
              </a:r>
              <a:r>
                <a:rPr kumimoji="0" lang="ro-RO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,5</a:t>
              </a: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,</a:t>
              </a:r>
              <a:r>
                <a:rPr kumimoji="0" lang="ro-RO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6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0" name="Rectangle 14"/>
            <p:cNvSpPr>
              <a:spLocks noChangeArrowheads="1"/>
            </p:cNvSpPr>
            <p:nvPr/>
          </p:nvSpPr>
          <p:spPr bwMode="auto">
            <a:xfrm>
              <a:off x="4530" y="2343"/>
              <a:ext cx="123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Depunerea</a:t>
              </a: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de </a:t>
              </a:r>
              <a:r>
                <a:rPr kumimoji="0" lang="en-US" altLang="en-US" sz="15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fise</a:t>
              </a: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si /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5685" y="2336"/>
              <a:ext cx="0" cy="1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3" name="Rectangle 17"/>
            <p:cNvSpPr>
              <a:spLocks noChangeArrowheads="1"/>
            </p:cNvSpPr>
            <p:nvPr/>
          </p:nvSpPr>
          <p:spPr bwMode="auto">
            <a:xfrm>
              <a:off x="5764" y="2336"/>
              <a:ext cx="34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doar</a:t>
              </a: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4" name="Rectangle 18"/>
            <p:cNvSpPr>
              <a:spLocks noChangeArrowheads="1"/>
            </p:cNvSpPr>
            <p:nvPr/>
          </p:nvSpPr>
          <p:spPr bwMode="auto">
            <a:xfrm>
              <a:off x="4799" y="2498"/>
              <a:ext cx="1118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pentru Prioritatea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5" name="Rectangle 19"/>
            <p:cNvSpPr>
              <a:spLocks noChangeArrowheads="1"/>
            </p:cNvSpPr>
            <p:nvPr/>
          </p:nvSpPr>
          <p:spPr bwMode="auto">
            <a:xfrm>
              <a:off x="5834" y="2493"/>
              <a:ext cx="129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7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6" name="Rectangle 20"/>
            <p:cNvSpPr>
              <a:spLocks noChangeArrowheads="1"/>
            </p:cNvSpPr>
            <p:nvPr/>
          </p:nvSpPr>
          <p:spPr bwMode="auto">
            <a:xfrm>
              <a:off x="5881" y="2498"/>
              <a:ext cx="9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27" name="Rectangle 21"/>
            <p:cNvSpPr>
              <a:spLocks noChangeArrowheads="1"/>
            </p:cNvSpPr>
            <p:nvPr/>
          </p:nvSpPr>
          <p:spPr bwMode="auto">
            <a:xfrm>
              <a:off x="1319" y="2334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1319" y="2334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Rectangle 23"/>
            <p:cNvSpPr>
              <a:spLocks noChangeArrowheads="1"/>
            </p:cNvSpPr>
            <p:nvPr/>
          </p:nvSpPr>
          <p:spPr bwMode="auto">
            <a:xfrm>
              <a:off x="1329" y="2334"/>
              <a:ext cx="148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Rectangle 24"/>
            <p:cNvSpPr>
              <a:spLocks noChangeArrowheads="1"/>
            </p:cNvSpPr>
            <p:nvPr/>
          </p:nvSpPr>
          <p:spPr bwMode="auto">
            <a:xfrm>
              <a:off x="2816" y="2334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Rectangle 25"/>
            <p:cNvSpPr>
              <a:spLocks noChangeArrowheads="1"/>
            </p:cNvSpPr>
            <p:nvPr/>
          </p:nvSpPr>
          <p:spPr bwMode="auto">
            <a:xfrm>
              <a:off x="2826" y="2334"/>
              <a:ext cx="1686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Rectangle 26"/>
            <p:cNvSpPr>
              <a:spLocks noChangeArrowheads="1"/>
            </p:cNvSpPr>
            <p:nvPr/>
          </p:nvSpPr>
          <p:spPr bwMode="auto">
            <a:xfrm>
              <a:off x="4512" y="2334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Rectangle 27"/>
            <p:cNvSpPr>
              <a:spLocks noChangeArrowheads="1"/>
            </p:cNvSpPr>
            <p:nvPr/>
          </p:nvSpPr>
          <p:spPr bwMode="auto">
            <a:xfrm>
              <a:off x="4523" y="2334"/>
              <a:ext cx="163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Rectangle 28"/>
            <p:cNvSpPr>
              <a:spLocks noChangeArrowheads="1"/>
            </p:cNvSpPr>
            <p:nvPr/>
          </p:nvSpPr>
          <p:spPr bwMode="auto">
            <a:xfrm>
              <a:off x="6161" y="2334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Rectangle 29"/>
            <p:cNvSpPr>
              <a:spLocks noChangeArrowheads="1"/>
            </p:cNvSpPr>
            <p:nvPr/>
          </p:nvSpPr>
          <p:spPr bwMode="auto">
            <a:xfrm>
              <a:off x="6161" y="2334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Rectangle 30"/>
            <p:cNvSpPr>
              <a:spLocks noChangeArrowheads="1"/>
            </p:cNvSpPr>
            <p:nvPr/>
          </p:nvSpPr>
          <p:spPr bwMode="auto">
            <a:xfrm>
              <a:off x="1319" y="2345"/>
              <a:ext cx="10" cy="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Rectangle 31"/>
            <p:cNvSpPr>
              <a:spLocks noChangeArrowheads="1"/>
            </p:cNvSpPr>
            <p:nvPr/>
          </p:nvSpPr>
          <p:spPr bwMode="auto">
            <a:xfrm>
              <a:off x="2816" y="2345"/>
              <a:ext cx="10" cy="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Rectangle 32"/>
            <p:cNvSpPr>
              <a:spLocks noChangeArrowheads="1"/>
            </p:cNvSpPr>
            <p:nvPr/>
          </p:nvSpPr>
          <p:spPr bwMode="auto">
            <a:xfrm>
              <a:off x="4512" y="2345"/>
              <a:ext cx="11" cy="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Rectangle 33"/>
            <p:cNvSpPr>
              <a:spLocks noChangeArrowheads="1"/>
            </p:cNvSpPr>
            <p:nvPr/>
          </p:nvSpPr>
          <p:spPr bwMode="auto">
            <a:xfrm>
              <a:off x="6161" y="2345"/>
              <a:ext cx="10" cy="163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34"/>
            <p:cNvSpPr>
              <a:spLocks noChangeArrowheads="1"/>
            </p:cNvSpPr>
            <p:nvPr/>
          </p:nvSpPr>
          <p:spPr bwMode="auto">
            <a:xfrm>
              <a:off x="1867" y="2510"/>
              <a:ext cx="506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TIP UAT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1" name="Rectangle 35"/>
            <p:cNvSpPr>
              <a:spLocks noChangeArrowheads="1"/>
            </p:cNvSpPr>
            <p:nvPr/>
          </p:nvSpPr>
          <p:spPr bwMode="auto">
            <a:xfrm>
              <a:off x="2292" y="2510"/>
              <a:ext cx="9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42" name="Rectangle 36"/>
            <p:cNvSpPr>
              <a:spLocks noChangeArrowheads="1"/>
            </p:cNvSpPr>
            <p:nvPr/>
          </p:nvSpPr>
          <p:spPr bwMode="auto">
            <a:xfrm>
              <a:off x="1319" y="2508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3" name="Rectangle 37"/>
            <p:cNvSpPr>
              <a:spLocks noChangeArrowheads="1"/>
            </p:cNvSpPr>
            <p:nvPr/>
          </p:nvSpPr>
          <p:spPr bwMode="auto">
            <a:xfrm>
              <a:off x="1329" y="2508"/>
              <a:ext cx="148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Rectangle 38"/>
            <p:cNvSpPr>
              <a:spLocks noChangeArrowheads="1"/>
            </p:cNvSpPr>
            <p:nvPr/>
          </p:nvSpPr>
          <p:spPr bwMode="auto">
            <a:xfrm>
              <a:off x="2816" y="2508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Rectangle 39"/>
            <p:cNvSpPr>
              <a:spLocks noChangeArrowheads="1"/>
            </p:cNvSpPr>
            <p:nvPr/>
          </p:nvSpPr>
          <p:spPr bwMode="auto">
            <a:xfrm>
              <a:off x="4512" y="2508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6" name="Rectangle 40"/>
            <p:cNvSpPr>
              <a:spLocks noChangeArrowheads="1"/>
            </p:cNvSpPr>
            <p:nvPr/>
          </p:nvSpPr>
          <p:spPr bwMode="auto">
            <a:xfrm>
              <a:off x="6161" y="2508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7" name="Rectangle 41"/>
            <p:cNvSpPr>
              <a:spLocks noChangeArrowheads="1"/>
            </p:cNvSpPr>
            <p:nvPr/>
          </p:nvSpPr>
          <p:spPr bwMode="auto">
            <a:xfrm>
              <a:off x="1319" y="2519"/>
              <a:ext cx="10" cy="16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8" name="Rectangle 42"/>
            <p:cNvSpPr>
              <a:spLocks noChangeArrowheads="1"/>
            </p:cNvSpPr>
            <p:nvPr/>
          </p:nvSpPr>
          <p:spPr bwMode="auto">
            <a:xfrm>
              <a:off x="2816" y="2519"/>
              <a:ext cx="10" cy="16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9" name="Rectangle 43"/>
            <p:cNvSpPr>
              <a:spLocks noChangeArrowheads="1"/>
            </p:cNvSpPr>
            <p:nvPr/>
          </p:nvSpPr>
          <p:spPr bwMode="auto">
            <a:xfrm>
              <a:off x="4512" y="2519"/>
              <a:ext cx="11" cy="16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0" name="Rectangle 44"/>
            <p:cNvSpPr>
              <a:spLocks noChangeArrowheads="1"/>
            </p:cNvSpPr>
            <p:nvPr/>
          </p:nvSpPr>
          <p:spPr bwMode="auto">
            <a:xfrm>
              <a:off x="6161" y="2519"/>
              <a:ext cx="10" cy="16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1" name="Rectangle 45"/>
            <p:cNvSpPr>
              <a:spLocks noChangeArrowheads="1"/>
            </p:cNvSpPr>
            <p:nvPr/>
          </p:nvSpPr>
          <p:spPr bwMode="auto">
            <a:xfrm>
              <a:off x="1471" y="2683"/>
              <a:ext cx="1369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Municipii resedinta de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2" name="Rectangle 46"/>
            <p:cNvSpPr>
              <a:spLocks noChangeArrowheads="1"/>
            </p:cNvSpPr>
            <p:nvPr/>
          </p:nvSpPr>
          <p:spPr bwMode="auto">
            <a:xfrm>
              <a:off x="1934" y="2847"/>
              <a:ext cx="36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judet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3" name="Rectangle 47"/>
            <p:cNvSpPr>
              <a:spLocks noChangeArrowheads="1"/>
            </p:cNvSpPr>
            <p:nvPr/>
          </p:nvSpPr>
          <p:spPr bwMode="auto">
            <a:xfrm>
              <a:off x="2226" y="2847"/>
              <a:ext cx="9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4" name="Rectangle 48"/>
            <p:cNvSpPr>
              <a:spLocks noChangeArrowheads="1"/>
            </p:cNvSpPr>
            <p:nvPr/>
          </p:nvSpPr>
          <p:spPr bwMode="auto">
            <a:xfrm>
              <a:off x="4340" y="2774"/>
              <a:ext cx="248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SDT</a:t>
              </a:r>
              <a:r>
                <a:rPr kumimoji="0" lang="en-US" altLang="en-U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*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5" name="Rectangle 49"/>
            <p:cNvSpPr>
              <a:spLocks noChangeArrowheads="1"/>
            </p:cNvSpPr>
            <p:nvPr/>
          </p:nvSpPr>
          <p:spPr bwMode="auto">
            <a:xfrm>
              <a:off x="4582" y="2765"/>
              <a:ext cx="9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57" name="Rectangle 51"/>
            <p:cNvSpPr>
              <a:spLocks noChangeArrowheads="1"/>
            </p:cNvSpPr>
            <p:nvPr/>
          </p:nvSpPr>
          <p:spPr bwMode="auto">
            <a:xfrm>
              <a:off x="1319" y="2683"/>
              <a:ext cx="10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Rectangle 52"/>
            <p:cNvSpPr>
              <a:spLocks noChangeArrowheads="1"/>
            </p:cNvSpPr>
            <p:nvPr/>
          </p:nvSpPr>
          <p:spPr bwMode="auto">
            <a:xfrm>
              <a:off x="1329" y="2683"/>
              <a:ext cx="1487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Rectangle 53"/>
            <p:cNvSpPr>
              <a:spLocks noChangeArrowheads="1"/>
            </p:cNvSpPr>
            <p:nvPr/>
          </p:nvSpPr>
          <p:spPr bwMode="auto">
            <a:xfrm>
              <a:off x="2816" y="2683"/>
              <a:ext cx="10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Rectangle 54"/>
            <p:cNvSpPr>
              <a:spLocks noChangeArrowheads="1"/>
            </p:cNvSpPr>
            <p:nvPr/>
          </p:nvSpPr>
          <p:spPr bwMode="auto">
            <a:xfrm>
              <a:off x="2826" y="2683"/>
              <a:ext cx="1686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Rectangle 55"/>
            <p:cNvSpPr>
              <a:spLocks noChangeArrowheads="1"/>
            </p:cNvSpPr>
            <p:nvPr/>
          </p:nvSpPr>
          <p:spPr bwMode="auto">
            <a:xfrm>
              <a:off x="4512" y="26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56"/>
            <p:cNvSpPr>
              <a:spLocks noChangeArrowheads="1"/>
            </p:cNvSpPr>
            <p:nvPr/>
          </p:nvSpPr>
          <p:spPr bwMode="auto">
            <a:xfrm>
              <a:off x="4523" y="2683"/>
              <a:ext cx="1638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57"/>
            <p:cNvSpPr>
              <a:spLocks noChangeArrowheads="1"/>
            </p:cNvSpPr>
            <p:nvPr/>
          </p:nvSpPr>
          <p:spPr bwMode="auto">
            <a:xfrm>
              <a:off x="6161" y="2683"/>
              <a:ext cx="10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4" name="Rectangle 58"/>
            <p:cNvSpPr>
              <a:spLocks noChangeArrowheads="1"/>
            </p:cNvSpPr>
            <p:nvPr/>
          </p:nvSpPr>
          <p:spPr bwMode="auto">
            <a:xfrm>
              <a:off x="1319" y="2693"/>
              <a:ext cx="10" cy="3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5" name="Rectangle 59"/>
            <p:cNvSpPr>
              <a:spLocks noChangeArrowheads="1"/>
            </p:cNvSpPr>
            <p:nvPr/>
          </p:nvSpPr>
          <p:spPr bwMode="auto">
            <a:xfrm>
              <a:off x="2816" y="2693"/>
              <a:ext cx="10" cy="3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6" name="Rectangle 60"/>
            <p:cNvSpPr>
              <a:spLocks noChangeArrowheads="1"/>
            </p:cNvSpPr>
            <p:nvPr/>
          </p:nvSpPr>
          <p:spPr bwMode="auto">
            <a:xfrm>
              <a:off x="6161" y="2693"/>
              <a:ext cx="10" cy="32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7" name="Rectangle 61"/>
            <p:cNvSpPr>
              <a:spLocks noChangeArrowheads="1"/>
            </p:cNvSpPr>
            <p:nvPr/>
          </p:nvSpPr>
          <p:spPr bwMode="auto">
            <a:xfrm>
              <a:off x="1471" y="3102"/>
              <a:ext cx="1333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Alte municipii si orase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8" name="Rectangle 62"/>
            <p:cNvSpPr>
              <a:spLocks noChangeArrowheads="1"/>
            </p:cNvSpPr>
            <p:nvPr/>
          </p:nvSpPr>
          <p:spPr bwMode="auto">
            <a:xfrm>
              <a:off x="2689" y="3102"/>
              <a:ext cx="94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1" i="1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69" name="Rectangle 63"/>
            <p:cNvSpPr>
              <a:spLocks noChangeArrowheads="1"/>
            </p:cNvSpPr>
            <p:nvPr/>
          </p:nvSpPr>
          <p:spPr bwMode="auto">
            <a:xfrm>
              <a:off x="3575" y="3019"/>
              <a:ext cx="320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SDL**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0" name="Rectangle 64"/>
            <p:cNvSpPr>
              <a:spLocks noChangeArrowheads="1"/>
            </p:cNvSpPr>
            <p:nvPr/>
          </p:nvSpPr>
          <p:spPr bwMode="auto">
            <a:xfrm>
              <a:off x="3794" y="3019"/>
              <a:ext cx="9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1" name="Rectangle 65"/>
            <p:cNvSpPr>
              <a:spLocks noChangeArrowheads="1"/>
            </p:cNvSpPr>
            <p:nvPr/>
          </p:nvSpPr>
          <p:spPr bwMode="auto">
            <a:xfrm>
              <a:off x="3575" y="3153"/>
              <a:ext cx="185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2" name="Rectangle 66"/>
            <p:cNvSpPr>
              <a:spLocks noChangeArrowheads="1"/>
            </p:cNvSpPr>
            <p:nvPr/>
          </p:nvSpPr>
          <p:spPr bwMode="auto">
            <a:xfrm>
              <a:off x="3287" y="3162"/>
              <a:ext cx="77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(optional SDT)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3" name="Rectangle 67"/>
            <p:cNvSpPr>
              <a:spLocks noChangeArrowheads="1"/>
            </p:cNvSpPr>
            <p:nvPr/>
          </p:nvSpPr>
          <p:spPr bwMode="auto">
            <a:xfrm>
              <a:off x="4055" y="3183"/>
              <a:ext cx="9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4" name="Rectangle 68"/>
            <p:cNvSpPr>
              <a:spLocks noChangeArrowheads="1"/>
            </p:cNvSpPr>
            <p:nvPr/>
          </p:nvSpPr>
          <p:spPr bwMode="auto">
            <a:xfrm>
              <a:off x="3280" y="3317"/>
              <a:ext cx="775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5" name="Rectangle 69"/>
            <p:cNvSpPr>
              <a:spLocks noChangeArrowheads="1"/>
            </p:cNvSpPr>
            <p:nvPr/>
          </p:nvSpPr>
          <p:spPr bwMode="auto">
            <a:xfrm>
              <a:off x="5261" y="3110"/>
              <a:ext cx="204" cy="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SDT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6" name="Rectangle 70"/>
            <p:cNvSpPr>
              <a:spLocks noChangeArrowheads="1"/>
            </p:cNvSpPr>
            <p:nvPr/>
          </p:nvSpPr>
          <p:spPr bwMode="auto">
            <a:xfrm>
              <a:off x="5456" y="3102"/>
              <a:ext cx="92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Trebuchet MS" panose="020B0603020202020204" pitchFamily="34" charset="0"/>
                </a:rPr>
                <a:t> </a:t>
              </a:r>
              <a:endParaRPr kumimoji="0" lang="en-US" altLang="en-US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77" name="Rectangle 71"/>
            <p:cNvSpPr>
              <a:spLocks noChangeArrowheads="1"/>
            </p:cNvSpPr>
            <p:nvPr/>
          </p:nvSpPr>
          <p:spPr bwMode="auto">
            <a:xfrm>
              <a:off x="5224" y="3236"/>
              <a:ext cx="232" cy="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Rectangle 72"/>
            <p:cNvSpPr>
              <a:spLocks noChangeArrowheads="1"/>
            </p:cNvSpPr>
            <p:nvPr/>
          </p:nvSpPr>
          <p:spPr bwMode="auto">
            <a:xfrm>
              <a:off x="1319" y="3019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Rectangle 73"/>
            <p:cNvSpPr>
              <a:spLocks noChangeArrowheads="1"/>
            </p:cNvSpPr>
            <p:nvPr/>
          </p:nvSpPr>
          <p:spPr bwMode="auto">
            <a:xfrm>
              <a:off x="1329" y="3019"/>
              <a:ext cx="148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Rectangle 74"/>
            <p:cNvSpPr>
              <a:spLocks noChangeArrowheads="1"/>
            </p:cNvSpPr>
            <p:nvPr/>
          </p:nvSpPr>
          <p:spPr bwMode="auto">
            <a:xfrm>
              <a:off x="2816" y="3019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Rectangle 75"/>
            <p:cNvSpPr>
              <a:spLocks noChangeArrowheads="1"/>
            </p:cNvSpPr>
            <p:nvPr/>
          </p:nvSpPr>
          <p:spPr bwMode="auto">
            <a:xfrm>
              <a:off x="2826" y="3019"/>
              <a:ext cx="1686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Rectangle 76"/>
            <p:cNvSpPr>
              <a:spLocks noChangeArrowheads="1"/>
            </p:cNvSpPr>
            <p:nvPr/>
          </p:nvSpPr>
          <p:spPr bwMode="auto">
            <a:xfrm>
              <a:off x="4512" y="3019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3" name="Rectangle 77"/>
            <p:cNvSpPr>
              <a:spLocks noChangeArrowheads="1"/>
            </p:cNvSpPr>
            <p:nvPr/>
          </p:nvSpPr>
          <p:spPr bwMode="auto">
            <a:xfrm>
              <a:off x="4523" y="3019"/>
              <a:ext cx="163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78"/>
            <p:cNvSpPr>
              <a:spLocks noChangeArrowheads="1"/>
            </p:cNvSpPr>
            <p:nvPr/>
          </p:nvSpPr>
          <p:spPr bwMode="auto">
            <a:xfrm>
              <a:off x="6161" y="3019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79"/>
            <p:cNvSpPr>
              <a:spLocks noChangeArrowheads="1"/>
            </p:cNvSpPr>
            <p:nvPr/>
          </p:nvSpPr>
          <p:spPr bwMode="auto">
            <a:xfrm>
              <a:off x="1319" y="3030"/>
              <a:ext cx="10" cy="32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Rectangle 80"/>
            <p:cNvSpPr>
              <a:spLocks noChangeArrowheads="1"/>
            </p:cNvSpPr>
            <p:nvPr/>
          </p:nvSpPr>
          <p:spPr bwMode="auto">
            <a:xfrm>
              <a:off x="1319" y="3357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Rectangle 81"/>
            <p:cNvSpPr>
              <a:spLocks noChangeArrowheads="1"/>
            </p:cNvSpPr>
            <p:nvPr/>
          </p:nvSpPr>
          <p:spPr bwMode="auto">
            <a:xfrm>
              <a:off x="1319" y="3357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Rectangle 82"/>
            <p:cNvSpPr>
              <a:spLocks noChangeArrowheads="1"/>
            </p:cNvSpPr>
            <p:nvPr/>
          </p:nvSpPr>
          <p:spPr bwMode="auto">
            <a:xfrm>
              <a:off x="1329" y="3357"/>
              <a:ext cx="1487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Rectangle 83"/>
            <p:cNvSpPr>
              <a:spLocks noChangeArrowheads="1"/>
            </p:cNvSpPr>
            <p:nvPr/>
          </p:nvSpPr>
          <p:spPr bwMode="auto">
            <a:xfrm>
              <a:off x="2816" y="3030"/>
              <a:ext cx="10" cy="32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Rectangle 84"/>
            <p:cNvSpPr>
              <a:spLocks noChangeArrowheads="1"/>
            </p:cNvSpPr>
            <p:nvPr/>
          </p:nvSpPr>
          <p:spPr bwMode="auto">
            <a:xfrm>
              <a:off x="2816" y="3357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Rectangle 85"/>
            <p:cNvSpPr>
              <a:spLocks noChangeArrowheads="1"/>
            </p:cNvSpPr>
            <p:nvPr/>
          </p:nvSpPr>
          <p:spPr bwMode="auto">
            <a:xfrm>
              <a:off x="2826" y="3357"/>
              <a:ext cx="1686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Rectangle 86"/>
            <p:cNvSpPr>
              <a:spLocks noChangeArrowheads="1"/>
            </p:cNvSpPr>
            <p:nvPr/>
          </p:nvSpPr>
          <p:spPr bwMode="auto">
            <a:xfrm>
              <a:off x="4512" y="3030"/>
              <a:ext cx="11" cy="32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Rectangle 87"/>
            <p:cNvSpPr>
              <a:spLocks noChangeArrowheads="1"/>
            </p:cNvSpPr>
            <p:nvPr/>
          </p:nvSpPr>
          <p:spPr bwMode="auto">
            <a:xfrm>
              <a:off x="4512" y="3357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88"/>
            <p:cNvSpPr>
              <a:spLocks noChangeArrowheads="1"/>
            </p:cNvSpPr>
            <p:nvPr/>
          </p:nvSpPr>
          <p:spPr bwMode="auto">
            <a:xfrm>
              <a:off x="4523" y="3357"/>
              <a:ext cx="1638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Rectangle 89"/>
            <p:cNvSpPr>
              <a:spLocks noChangeArrowheads="1"/>
            </p:cNvSpPr>
            <p:nvPr/>
          </p:nvSpPr>
          <p:spPr bwMode="auto">
            <a:xfrm>
              <a:off x="6161" y="3030"/>
              <a:ext cx="10" cy="32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Rectangle 90"/>
            <p:cNvSpPr>
              <a:spLocks noChangeArrowheads="1"/>
            </p:cNvSpPr>
            <p:nvPr/>
          </p:nvSpPr>
          <p:spPr bwMode="auto">
            <a:xfrm>
              <a:off x="6161" y="3357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91"/>
            <p:cNvSpPr>
              <a:spLocks noChangeArrowheads="1"/>
            </p:cNvSpPr>
            <p:nvPr/>
          </p:nvSpPr>
          <p:spPr bwMode="auto">
            <a:xfrm>
              <a:off x="6161" y="3357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Rectangle 92"/>
            <p:cNvSpPr>
              <a:spLocks noChangeArrowheads="1"/>
            </p:cNvSpPr>
            <p:nvPr/>
          </p:nvSpPr>
          <p:spPr bwMode="auto">
            <a:xfrm>
              <a:off x="1266" y="3371"/>
              <a:ext cx="87" cy="1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en-US" sz="1500" b="0" i="0" u="none" strike="noStrike" cap="none" normalizeH="0" baseline="0">
                  <a:ln>
                    <a:noFill/>
                  </a:ln>
                  <a:solidFill>
                    <a:srgbClr val="000000"/>
                  </a:solidFill>
                  <a:effectLst/>
                  <a:latin typeface="Arial" panose="020B0604020202020204" pitchFamily="34" charset="0"/>
                </a:rPr>
                <a:t> </a:t>
              </a:r>
              <a:endParaRPr kumimoji="0" lang="en-US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  <p:sp>
        <p:nvSpPr>
          <p:cNvPr id="101" name="Rectangle 100"/>
          <p:cNvSpPr/>
          <p:nvPr/>
        </p:nvSpPr>
        <p:spPr>
          <a:xfrm>
            <a:off x="418046" y="3565884"/>
            <a:ext cx="661987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o-RO" sz="1600" dirty="0"/>
              <a:t>*SDT - Strategia de Dezvoltare Teritoriala poate fi:</a:t>
            </a:r>
            <a:endParaRPr lang="en-US" sz="1600" dirty="0"/>
          </a:p>
          <a:p>
            <a:pPr lvl="0"/>
            <a:r>
              <a:rPr lang="ro-RO" sz="1600" dirty="0"/>
              <a:t>SDTL (Locala) - </a:t>
            </a:r>
            <a:r>
              <a:rPr lang="ro-RO" sz="1600" i="1" dirty="0"/>
              <a:t>la nivelul de Unitate Administrativ Teritoriala (UAT);</a:t>
            </a:r>
            <a:endParaRPr lang="en-US" sz="1600" dirty="0"/>
          </a:p>
          <a:p>
            <a:pPr lvl="0"/>
            <a:r>
              <a:rPr lang="ro-RO" sz="1600" dirty="0"/>
              <a:t>SDTF (</a:t>
            </a:r>
            <a:r>
              <a:rPr lang="ro-RO" sz="1600" dirty="0" err="1"/>
              <a:t>Functionala</a:t>
            </a:r>
            <a:r>
              <a:rPr lang="ro-RO" sz="1600" dirty="0"/>
              <a:t>) - </a:t>
            </a:r>
            <a:r>
              <a:rPr lang="ro-RO" sz="1600" i="1" dirty="0"/>
              <a:t>la nivel de Zona Urbana Functionala (ZUF);</a:t>
            </a:r>
            <a:endParaRPr lang="en-US" sz="1600" dirty="0"/>
          </a:p>
          <a:p>
            <a:pPr lvl="0"/>
            <a:r>
              <a:rPr lang="ro-RO" sz="1600" dirty="0"/>
              <a:t>SDTM (Metropolitana) - </a:t>
            </a:r>
            <a:r>
              <a:rPr lang="ro-RO" sz="1600" i="1" dirty="0"/>
              <a:t>la nivel de Zona Metropolitana (ZM);</a:t>
            </a:r>
            <a:endParaRPr lang="en-US" sz="1600" i="1" dirty="0"/>
          </a:p>
          <a:p>
            <a:pPr lvl="0"/>
            <a:r>
              <a:rPr lang="ro-RO" sz="1600" dirty="0"/>
              <a:t>**SDL - Strategia de Dezvoltare</a:t>
            </a:r>
            <a:r>
              <a:rPr lang="en-US" sz="1600" dirty="0"/>
              <a:t> </a:t>
            </a:r>
            <a:r>
              <a:rPr lang="en-US" sz="1600" dirty="0" err="1"/>
              <a:t>Locala</a:t>
            </a:r>
            <a:endParaRPr lang="en-US" sz="16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A2152B24-A621-4837-A4E3-F4416CF0D368}"/>
              </a:ext>
            </a:extLst>
          </p:cNvPr>
          <p:cNvSpPr txBox="1"/>
          <p:nvPr/>
        </p:nvSpPr>
        <p:spPr>
          <a:xfrm>
            <a:off x="2094438" y="1031859"/>
            <a:ext cx="77501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u="sng" dirty="0"/>
              <a:t>Tipurile de documente strategice necesare pentru accesarea POR NE 2021-2027</a:t>
            </a:r>
            <a:endParaRPr lang="en-US" u="sng" dirty="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9196E517-D2AB-4B48-BD65-B5C913FD5FFC}"/>
              </a:ext>
            </a:extLst>
          </p:cNvPr>
          <p:cNvSpPr/>
          <p:nvPr/>
        </p:nvSpPr>
        <p:spPr>
          <a:xfrm>
            <a:off x="6103956" y="3570657"/>
            <a:ext cx="1599527" cy="28848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 err="1">
                <a:solidFill>
                  <a:schemeClr val="tx1"/>
                </a:solidFill>
              </a:rPr>
              <a:t>Optional</a:t>
            </a:r>
            <a:r>
              <a:rPr lang="ro-RO" dirty="0">
                <a:solidFill>
                  <a:schemeClr val="tx1"/>
                </a:solidFill>
              </a:rPr>
              <a:t> DUI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FBFFC861-D71F-488E-8DBF-B70C07417693}"/>
              </a:ext>
            </a:extLst>
          </p:cNvPr>
          <p:cNvSpPr/>
          <p:nvPr/>
        </p:nvSpPr>
        <p:spPr>
          <a:xfrm>
            <a:off x="7714785" y="3570183"/>
            <a:ext cx="1692275" cy="28919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>
                <a:solidFill>
                  <a:schemeClr val="tx1"/>
                </a:solidFill>
              </a:rPr>
              <a:t>Obligatoriu DUI</a:t>
            </a:r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110" name="Connector: Elbow 109">
            <a:extLst>
              <a:ext uri="{FF2B5EF4-FFF2-40B4-BE49-F238E27FC236}">
                <a16:creationId xmlns:a16="http://schemas.microsoft.com/office/drawing/2014/main" id="{27B79679-3129-4804-8387-737614CDDB64}"/>
              </a:ext>
            </a:extLst>
          </p:cNvPr>
          <p:cNvCxnSpPr>
            <a:cxnSpLocks/>
            <a:stCxn id="26" idx="3"/>
          </p:cNvCxnSpPr>
          <p:nvPr/>
        </p:nvCxnSpPr>
        <p:spPr>
          <a:xfrm>
            <a:off x="9465919" y="2042402"/>
            <a:ext cx="610847" cy="1769694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TextBox 112">
            <a:extLst>
              <a:ext uri="{FF2B5EF4-FFF2-40B4-BE49-F238E27FC236}">
                <a16:creationId xmlns:a16="http://schemas.microsoft.com/office/drawing/2014/main" id="{CD82A5F4-B17C-4594-8CFD-4D3EAB8942D1}"/>
              </a:ext>
            </a:extLst>
          </p:cNvPr>
          <p:cNvSpPr txBox="1"/>
          <p:nvPr/>
        </p:nvSpPr>
        <p:spPr>
          <a:xfrm>
            <a:off x="6114704" y="4817678"/>
            <a:ext cx="3303105" cy="738664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dirty="0"/>
              <a:t>I</a:t>
            </a:r>
            <a:r>
              <a:rPr lang="ro-RO" sz="1400" dirty="0"/>
              <a:t>nvestitii punctuale (prioritatile 2,3,4,6), fara necesitatea DUI, dar </a:t>
            </a:r>
            <a:r>
              <a:rPr lang="ro-RO" sz="1400" u="sng" dirty="0"/>
              <a:t>obligatoriu </a:t>
            </a:r>
            <a:r>
              <a:rPr lang="ro-RO" sz="1400" dirty="0"/>
              <a:t>sa faca parte din SDL si din aria acesteia.</a:t>
            </a:r>
            <a:endParaRPr lang="en-US" sz="1400" dirty="0"/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BB52546D-977A-4D2A-A4E0-825230A989DE}"/>
              </a:ext>
            </a:extLst>
          </p:cNvPr>
          <p:cNvCxnSpPr>
            <a:cxnSpLocks/>
            <a:stCxn id="107" idx="2"/>
          </p:cNvCxnSpPr>
          <p:nvPr/>
        </p:nvCxnSpPr>
        <p:spPr>
          <a:xfrm>
            <a:off x="6903720" y="3859142"/>
            <a:ext cx="0" cy="9525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1AC7237F-D120-4C33-9F12-3C8FA0CE2E55}"/>
              </a:ext>
            </a:extLst>
          </p:cNvPr>
          <p:cNvSpPr txBox="1"/>
          <p:nvPr/>
        </p:nvSpPr>
        <p:spPr>
          <a:xfrm>
            <a:off x="486108" y="5787165"/>
            <a:ext cx="6619874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o-RO" sz="1800" i="1" dirty="0"/>
              <a:t>Prin ghidurile specifice ale </a:t>
            </a:r>
            <a:r>
              <a:rPr lang="ro-RO" sz="1800" i="1" dirty="0" err="1"/>
              <a:t>prioritatilor</a:t>
            </a:r>
            <a:r>
              <a:rPr lang="ro-RO" sz="1800" i="1" dirty="0"/>
              <a:t> POR NE 2021-2027 se pot cere si alte documente obligatorii (ex. PMUD, PAEDC/PIEE pentru OP2)</a:t>
            </a:r>
            <a:endParaRPr lang="en-US" dirty="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CF9A1B68-42A0-436A-A3DE-328B0C0597C4}"/>
              </a:ext>
            </a:extLst>
          </p:cNvPr>
          <p:cNvSpPr/>
          <p:nvPr/>
        </p:nvSpPr>
        <p:spPr>
          <a:xfrm>
            <a:off x="490653" y="5481920"/>
            <a:ext cx="785568" cy="305245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NOTA:</a:t>
            </a:r>
            <a:endParaRPr lang="en-US" dirty="0"/>
          </a:p>
        </p:txBody>
      </p:sp>
      <p:pic>
        <p:nvPicPr>
          <p:cNvPr id="105" name="Picture 104">
            <a:extLst>
              <a:ext uri="{FF2B5EF4-FFF2-40B4-BE49-F238E27FC236}">
                <a16:creationId xmlns:a16="http://schemas.microsoft.com/office/drawing/2014/main" id="{EFCDD3E2-5D66-4BFF-8523-9F6B7E98A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8063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221328"/>
              </p:ext>
            </p:extLst>
          </p:nvPr>
        </p:nvGraphicFramePr>
        <p:xfrm>
          <a:off x="615746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(5)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15747" y="1449278"/>
            <a:ext cx="24914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o-RO" b="1" dirty="0"/>
              <a:t>Repartizarea fondurilor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DF7573-82F5-4F81-BFDE-77D02EB4B304}"/>
              </a:ext>
            </a:extLst>
          </p:cNvPr>
          <p:cNvSpPr txBox="1"/>
          <p:nvPr/>
        </p:nvSpPr>
        <p:spPr>
          <a:xfrm>
            <a:off x="689753" y="2375884"/>
            <a:ext cx="168453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2800" b="1" dirty="0"/>
              <a:t>Municipii </a:t>
            </a:r>
            <a:r>
              <a:rPr lang="ro-RO" sz="2800" b="1" dirty="0" err="1"/>
              <a:t>resedinta</a:t>
            </a:r>
            <a:r>
              <a:rPr lang="ro-RO" sz="2800" b="1" dirty="0"/>
              <a:t> de </a:t>
            </a:r>
            <a:r>
              <a:rPr lang="ro-RO" sz="2800" b="1" dirty="0" err="1"/>
              <a:t>judet</a:t>
            </a:r>
            <a:r>
              <a:rPr lang="ro-RO" sz="2800" b="1" dirty="0"/>
              <a:t> </a:t>
            </a:r>
            <a:endParaRPr lang="en-US" sz="28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8EE685-B119-43AD-8996-45103C50791B}"/>
              </a:ext>
            </a:extLst>
          </p:cNvPr>
          <p:cNvSpPr txBox="1"/>
          <p:nvPr/>
        </p:nvSpPr>
        <p:spPr>
          <a:xfrm>
            <a:off x="689754" y="4696839"/>
            <a:ext cx="168453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2800" b="1" dirty="0"/>
              <a:t>Municipii si </a:t>
            </a:r>
            <a:r>
              <a:rPr lang="ro-RO" sz="2800" b="1" dirty="0" err="1"/>
              <a:t>orase</a:t>
            </a:r>
            <a:r>
              <a:rPr lang="ro-RO" sz="2800" b="1" dirty="0"/>
              <a:t> </a:t>
            </a:r>
            <a:endParaRPr lang="en-US" sz="28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C761E1-BFF0-4D66-81FC-C40DDCC43534}"/>
              </a:ext>
            </a:extLst>
          </p:cNvPr>
          <p:cNvSpPr txBox="1"/>
          <p:nvPr/>
        </p:nvSpPr>
        <p:spPr>
          <a:xfrm>
            <a:off x="2715088" y="2078840"/>
            <a:ext cx="25160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o-RO" dirty="0" err="1"/>
              <a:t>Prioritatile</a:t>
            </a:r>
            <a:r>
              <a:rPr lang="ro-RO" dirty="0"/>
              <a:t> 2, 3, 4, 6 si 7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6E3D755-77AA-4FB7-9212-3B759D12B4D0}"/>
              </a:ext>
            </a:extLst>
          </p:cNvPr>
          <p:cNvSpPr txBox="1"/>
          <p:nvPr/>
        </p:nvSpPr>
        <p:spPr>
          <a:xfrm>
            <a:off x="3161444" y="3306589"/>
            <a:ext cx="137504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o-RO" dirty="0"/>
              <a:t>Prioritatea 5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37E2EB1-A9E9-49FC-A417-65FB993476EB}"/>
              </a:ext>
            </a:extLst>
          </p:cNvPr>
          <p:cNvSpPr txBox="1"/>
          <p:nvPr/>
        </p:nvSpPr>
        <p:spPr>
          <a:xfrm>
            <a:off x="5231168" y="1825984"/>
            <a:ext cx="60945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5" indent="-398463" algn="just">
              <a:buFont typeface="Wingdings" panose="05000000000000000000" pitchFamily="2" charset="2"/>
              <a:buChar char="ü"/>
            </a:pPr>
            <a:r>
              <a:rPr lang="ro-RO" b="1" i="1" dirty="0"/>
              <a:t>Alocare predefinita</a:t>
            </a:r>
            <a:endParaRPr lang="ro-RO" sz="1400" b="1" i="1" dirty="0"/>
          </a:p>
          <a:p>
            <a:pPr marL="0" lvl="5" algn="just"/>
            <a:r>
              <a:rPr lang="ro-RO" dirty="0"/>
              <a:t>- 35 % alocare  fixa pentru toate municipiile </a:t>
            </a:r>
            <a:r>
              <a:rPr lang="ro-RO" dirty="0" err="1"/>
              <a:t>resedinta</a:t>
            </a:r>
            <a:r>
              <a:rPr lang="ro-RO" dirty="0"/>
              <a:t> de </a:t>
            </a:r>
            <a:r>
              <a:rPr lang="ro-RO" dirty="0" err="1"/>
              <a:t>judet</a:t>
            </a:r>
            <a:r>
              <a:rPr lang="ro-RO" dirty="0"/>
              <a:t>;</a:t>
            </a:r>
            <a:endParaRPr lang="ro-RO" sz="1400" dirty="0"/>
          </a:p>
          <a:p>
            <a:pPr marL="0" lvl="5" algn="just"/>
            <a:r>
              <a:rPr lang="ro-RO" dirty="0"/>
              <a:t>- 65 % alocare dedicata direct </a:t>
            </a:r>
            <a:r>
              <a:rPr lang="ro-RO" dirty="0" err="1"/>
              <a:t>proportionala</a:t>
            </a:r>
            <a:r>
              <a:rPr lang="ro-RO" dirty="0"/>
              <a:t> cu </a:t>
            </a:r>
            <a:r>
              <a:rPr lang="ro-RO" dirty="0" err="1"/>
              <a:t>populatia</a:t>
            </a:r>
            <a:r>
              <a:rPr lang="ro-RO" dirty="0"/>
              <a:t> </a:t>
            </a:r>
            <a:r>
              <a:rPr lang="ro-RO" dirty="0" err="1"/>
              <a:t>dupa</a:t>
            </a:r>
            <a:r>
              <a:rPr lang="ro-RO" dirty="0"/>
              <a:t> domiciliu, din municipiu* (20</a:t>
            </a:r>
            <a:r>
              <a:rPr lang="en-US" dirty="0"/>
              <a:t>20</a:t>
            </a:r>
            <a:r>
              <a:rPr lang="ro-RO" dirty="0"/>
              <a:t>);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5764CF-98F5-46EA-B2B4-AAC2D3F323E3}"/>
              </a:ext>
            </a:extLst>
          </p:cNvPr>
          <p:cNvSpPr txBox="1"/>
          <p:nvPr/>
        </p:nvSpPr>
        <p:spPr>
          <a:xfrm>
            <a:off x="5231168" y="3209227"/>
            <a:ext cx="6094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5" indent="-398463" algn="just">
              <a:buFont typeface="Wingdings" panose="05000000000000000000" pitchFamily="2" charset="2"/>
              <a:buChar char="ü"/>
            </a:pPr>
            <a:r>
              <a:rPr lang="ro-RO" b="1" i="1" dirty="0"/>
              <a:t>Abordare competitiva</a:t>
            </a:r>
          </a:p>
          <a:p>
            <a:pPr marL="0" lvl="5" algn="just"/>
            <a:r>
              <a:rPr lang="ro-RO" b="1" i="1" dirty="0"/>
              <a:t>- </a:t>
            </a:r>
            <a:r>
              <a:rPr lang="ro-RO" dirty="0"/>
              <a:t>pe baza de apel de proiecte de tip competitiv intre municipiile </a:t>
            </a:r>
            <a:r>
              <a:rPr lang="ro-RO" dirty="0" err="1"/>
              <a:t>resedinta</a:t>
            </a:r>
            <a:r>
              <a:rPr lang="ro-RO" dirty="0"/>
              <a:t> de </a:t>
            </a:r>
            <a:r>
              <a:rPr lang="ro-RO" dirty="0" err="1"/>
              <a:t>judet</a:t>
            </a:r>
            <a:r>
              <a:rPr lang="ro-RO" dirty="0"/>
              <a:t>.</a:t>
            </a:r>
            <a:endParaRPr lang="en-US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B098D4-E81A-4F3D-9642-FCE4436E024A}"/>
              </a:ext>
            </a:extLst>
          </p:cNvPr>
          <p:cNvSpPr txBox="1"/>
          <p:nvPr/>
        </p:nvSpPr>
        <p:spPr>
          <a:xfrm>
            <a:off x="5231168" y="4712228"/>
            <a:ext cx="609452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5" indent="-398463" algn="just">
              <a:buFont typeface="Wingdings" panose="05000000000000000000" pitchFamily="2" charset="2"/>
              <a:buChar char="ü"/>
            </a:pPr>
            <a:r>
              <a:rPr lang="ro-RO" b="1" i="1" dirty="0"/>
              <a:t>Abordare competitiva</a:t>
            </a:r>
          </a:p>
          <a:p>
            <a:pPr marL="0" lvl="5" algn="just"/>
            <a:r>
              <a:rPr lang="ro-RO" b="1" i="1" dirty="0"/>
              <a:t>- </a:t>
            </a:r>
            <a:r>
              <a:rPr lang="ro-RO" dirty="0"/>
              <a:t>pe baza de apel de proiecte de tip competitiv intre toate municipiile si </a:t>
            </a:r>
            <a:r>
              <a:rPr lang="ro-RO" dirty="0" err="1"/>
              <a:t>orasele</a:t>
            </a:r>
            <a:r>
              <a:rPr lang="ro-RO" dirty="0"/>
              <a:t>.</a:t>
            </a:r>
            <a:endParaRPr lang="en-US" sz="1400" dirty="0"/>
          </a:p>
        </p:txBody>
      </p:sp>
      <p:cxnSp>
        <p:nvCxnSpPr>
          <p:cNvPr id="18" name="Connector: Elbow 17">
            <a:extLst>
              <a:ext uri="{FF2B5EF4-FFF2-40B4-BE49-F238E27FC236}">
                <a16:creationId xmlns:a16="http://schemas.microsoft.com/office/drawing/2014/main" id="{6EF3609C-F1B3-42E2-926A-2B8FED7BF4B3}"/>
              </a:ext>
            </a:extLst>
          </p:cNvPr>
          <p:cNvCxnSpPr>
            <a:stCxn id="7" idx="3"/>
            <a:endCxn id="13" idx="1"/>
          </p:cNvCxnSpPr>
          <p:nvPr/>
        </p:nvCxnSpPr>
        <p:spPr>
          <a:xfrm flipV="1">
            <a:off x="2374292" y="2426149"/>
            <a:ext cx="2856876" cy="642233"/>
          </a:xfrm>
          <a:prstGeom prst="bentConnector3">
            <a:avLst>
              <a:gd name="adj1" fmla="val 960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28387C37-5D80-455B-912D-BEC1358B2E3E}"/>
              </a:ext>
            </a:extLst>
          </p:cNvPr>
          <p:cNvCxnSpPr>
            <a:stCxn id="7" idx="3"/>
            <a:endCxn id="15" idx="1"/>
          </p:cNvCxnSpPr>
          <p:nvPr/>
        </p:nvCxnSpPr>
        <p:spPr>
          <a:xfrm>
            <a:off x="2374292" y="3068382"/>
            <a:ext cx="2856876" cy="602510"/>
          </a:xfrm>
          <a:prstGeom prst="bentConnector3">
            <a:avLst>
              <a:gd name="adj1" fmla="val 9603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B6E6FB7-92DF-410D-9B7A-24F74499BC8F}"/>
              </a:ext>
            </a:extLst>
          </p:cNvPr>
          <p:cNvCxnSpPr>
            <a:cxnSpLocks/>
            <a:stCxn id="8" idx="3"/>
            <a:endCxn id="16" idx="1"/>
          </p:cNvCxnSpPr>
          <p:nvPr/>
        </p:nvCxnSpPr>
        <p:spPr>
          <a:xfrm>
            <a:off x="2374292" y="5173893"/>
            <a:ext cx="285687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556FD5A2-CE32-4D93-8A82-5A6D20B6A9F6}"/>
              </a:ext>
            </a:extLst>
          </p:cNvPr>
          <p:cNvSpPr txBox="1"/>
          <p:nvPr/>
        </p:nvSpPr>
        <p:spPr>
          <a:xfrm>
            <a:off x="2949858" y="4809590"/>
            <a:ext cx="19417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o-RO" dirty="0"/>
              <a:t>Toate </a:t>
            </a:r>
            <a:r>
              <a:rPr lang="ro-RO" dirty="0" err="1"/>
              <a:t>prioritatile</a:t>
            </a:r>
            <a:endParaRPr lang="ro-RO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25BCD2-F47B-45CD-94A6-973E111AAD74}"/>
              </a:ext>
            </a:extLst>
          </p:cNvPr>
          <p:cNvSpPr txBox="1"/>
          <p:nvPr/>
        </p:nvSpPr>
        <p:spPr>
          <a:xfrm>
            <a:off x="7062149" y="2914493"/>
            <a:ext cx="426353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o-RO" sz="1400" dirty="0"/>
              <a:t>*Indiferent dacă SDT se face la nivel de UAT, ZUF sau ZM</a:t>
            </a:r>
            <a:endParaRPr lang="en-US" sz="14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FCC6ECB-3F35-40A1-AF52-B8D90CB9C1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5751" y="5526172"/>
            <a:ext cx="2263848" cy="11465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2088E5CF-DAD1-45E3-8613-F29C2A8D8E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461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936863"/>
              </p:ext>
            </p:extLst>
          </p:nvPr>
        </p:nvGraphicFramePr>
        <p:xfrm>
          <a:off x="615746" y="635000"/>
          <a:ext cx="11146773" cy="37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11467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8223">
                <a:tc>
                  <a:txBody>
                    <a:bodyPr/>
                    <a:lstStyle/>
                    <a:p>
                      <a:pPr lvl="0" algn="ctr"/>
                      <a:r>
                        <a:rPr lang="it-IT" sz="2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Dezvoltarea urbana in Regiunea Nord-Est in perioada de programare 2021-2027 (6)</a:t>
                      </a:r>
                      <a:endParaRPr lang="en-US" sz="2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4300" marR="11430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15747" y="1200351"/>
            <a:ext cx="52168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b="1" dirty="0" err="1"/>
              <a:t>Guvernanta</a:t>
            </a:r>
            <a:r>
              <a:rPr lang="en-US" b="1" dirty="0"/>
              <a:t> </a:t>
            </a:r>
            <a:r>
              <a:rPr lang="en-US" b="1" dirty="0" err="1"/>
              <a:t>locala</a:t>
            </a:r>
            <a:r>
              <a:rPr lang="en-US" b="1" dirty="0"/>
              <a:t> </a:t>
            </a:r>
            <a:r>
              <a:rPr lang="ro-RO" b="1" dirty="0"/>
              <a:t>– pentru cei care </a:t>
            </a:r>
            <a:r>
              <a:rPr lang="ro-RO" b="1" dirty="0" err="1"/>
              <a:t>utilizeaza</a:t>
            </a:r>
            <a:r>
              <a:rPr lang="ro-RO" b="1" dirty="0"/>
              <a:t> DUI NE</a:t>
            </a:r>
            <a:endParaRPr lang="en-US" b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4C89CE-62F9-4F3F-A972-DEE2857FFC79}"/>
              </a:ext>
            </a:extLst>
          </p:cNvPr>
          <p:cNvSpPr/>
          <p:nvPr/>
        </p:nvSpPr>
        <p:spPr>
          <a:xfrm>
            <a:off x="5475908" y="3435983"/>
            <a:ext cx="6286611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elabore</a:t>
            </a:r>
            <a:r>
              <a:rPr lang="ro-RO" sz="1600" dirty="0" err="1"/>
              <a:t>aza</a:t>
            </a:r>
            <a:r>
              <a:rPr lang="en-US" sz="1600" dirty="0"/>
              <a:t>/actualize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, </a:t>
            </a:r>
            <a:r>
              <a:rPr lang="en-US" sz="1600" dirty="0" err="1"/>
              <a:t>implemente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, </a:t>
            </a:r>
            <a:r>
              <a:rPr lang="en-US" sz="1600" dirty="0" err="1"/>
              <a:t>monitorize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si</a:t>
            </a:r>
            <a:r>
              <a:rPr lang="en-US" sz="1600" dirty="0"/>
              <a:t> </a:t>
            </a:r>
            <a:r>
              <a:rPr lang="en-US" sz="1600" dirty="0" err="1"/>
              <a:t>evalue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documentele</a:t>
            </a:r>
            <a:r>
              <a:rPr lang="en-US" sz="1600" dirty="0"/>
              <a:t> </a:t>
            </a:r>
            <a:r>
              <a:rPr lang="en-US" sz="1600" dirty="0" err="1"/>
              <a:t>strategice</a:t>
            </a:r>
            <a:r>
              <a:rPr lang="en-US" sz="1600" dirty="0"/>
              <a:t> </a:t>
            </a:r>
            <a:r>
              <a:rPr lang="en-US" sz="1600" dirty="0" err="1"/>
              <a:t>realizate</a:t>
            </a:r>
            <a:r>
              <a:rPr lang="en-US" sz="1600" dirty="0"/>
              <a:t> la </a:t>
            </a:r>
            <a:r>
              <a:rPr lang="en-US" sz="1600" dirty="0" err="1"/>
              <a:t>nivelul</a:t>
            </a:r>
            <a:r>
              <a:rPr lang="en-US" sz="1600" dirty="0"/>
              <a:t> UAT/ZUF/ZM;</a:t>
            </a:r>
            <a:endParaRPr lang="ro-RO" sz="1600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derule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procesele</a:t>
            </a:r>
            <a:r>
              <a:rPr lang="en-US" sz="1600" dirty="0"/>
              <a:t> de </a:t>
            </a:r>
            <a:r>
              <a:rPr lang="en-US" sz="1600" dirty="0" err="1"/>
              <a:t>consultare</a:t>
            </a:r>
            <a:r>
              <a:rPr lang="en-US" sz="1600" dirty="0"/>
              <a:t> </a:t>
            </a:r>
            <a:r>
              <a:rPr lang="en-US" sz="1600" dirty="0" err="1"/>
              <a:t>parteneriala</a:t>
            </a:r>
            <a:r>
              <a:rPr lang="en-US" sz="1600" dirty="0"/>
              <a:t>;</a:t>
            </a:r>
            <a:endParaRPr lang="ro-RO" sz="1600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elabore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proceduri</a:t>
            </a:r>
            <a:r>
              <a:rPr lang="en-US" sz="1600" dirty="0"/>
              <a:t> de </a:t>
            </a:r>
            <a:r>
              <a:rPr lang="en-US" sz="1600" dirty="0" err="1"/>
              <a:t>prioritizare</a:t>
            </a:r>
            <a:r>
              <a:rPr lang="en-US" sz="1600" dirty="0"/>
              <a:t> a </a:t>
            </a:r>
            <a:r>
              <a:rPr lang="en-US" sz="1600" dirty="0" err="1"/>
              <a:t>operatiunilor</a:t>
            </a:r>
            <a:r>
              <a:rPr lang="en-US" sz="1600" dirty="0"/>
              <a:t>, </a:t>
            </a:r>
            <a:r>
              <a:rPr lang="ro-RO" sz="1600" dirty="0"/>
              <a:t>pe baza unui set de criterii si subcriterii</a:t>
            </a:r>
            <a:r>
              <a:rPr lang="en-US" sz="1600" dirty="0"/>
              <a:t>;</a:t>
            </a:r>
            <a:endParaRPr lang="ro-RO" sz="1600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sz="1600" dirty="0"/>
              <a:t>prioritize</a:t>
            </a:r>
            <a:r>
              <a:rPr lang="ro-RO" sz="1600" dirty="0"/>
              <a:t>a</a:t>
            </a:r>
            <a:r>
              <a:rPr lang="en-US" sz="1600" dirty="0"/>
              <a:t>z</a:t>
            </a:r>
            <a:r>
              <a:rPr lang="ro-RO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operatiunile</a:t>
            </a:r>
            <a:r>
              <a:rPr lang="en-US" sz="1600" dirty="0"/>
              <a:t>;</a:t>
            </a:r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elaboreaza</a:t>
            </a:r>
            <a:r>
              <a:rPr lang="en-US" sz="1600" dirty="0"/>
              <a:t> </a:t>
            </a:r>
            <a:r>
              <a:rPr lang="en-US" sz="1600" dirty="0" err="1"/>
              <a:t>fise</a:t>
            </a:r>
            <a:r>
              <a:rPr lang="en-US" sz="1600" dirty="0"/>
              <a:t> de </a:t>
            </a:r>
            <a:r>
              <a:rPr lang="en-US" sz="1600" dirty="0" err="1"/>
              <a:t>proiect</a:t>
            </a:r>
            <a:r>
              <a:rPr lang="en-US" sz="1600" dirty="0"/>
              <a:t> pentru </a:t>
            </a:r>
            <a:r>
              <a:rPr lang="en-US" sz="1600" dirty="0" err="1"/>
              <a:t>operatiunile</a:t>
            </a:r>
            <a:r>
              <a:rPr lang="en-US" sz="1600" dirty="0"/>
              <a:t> </a:t>
            </a:r>
            <a:r>
              <a:rPr lang="en-US" sz="1600" dirty="0" err="1"/>
              <a:t>propuse</a:t>
            </a:r>
            <a:r>
              <a:rPr lang="en-US" sz="1600" dirty="0"/>
              <a:t> la </a:t>
            </a:r>
            <a:r>
              <a:rPr lang="en-US" sz="1600" dirty="0" err="1"/>
              <a:t>finantare</a:t>
            </a:r>
            <a:r>
              <a:rPr lang="en-US" sz="1600" dirty="0"/>
              <a:t> din POR NE 2021-2027;</a:t>
            </a:r>
            <a:endParaRPr lang="ro-RO" sz="1600" dirty="0"/>
          </a:p>
          <a:p>
            <a:pPr marL="1143000" lvl="1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asigur</a:t>
            </a:r>
            <a:r>
              <a:rPr lang="ro-RO" sz="1600" dirty="0"/>
              <a:t>a</a:t>
            </a:r>
            <a:r>
              <a:rPr lang="en-US" sz="1600" dirty="0"/>
              <a:t> </a:t>
            </a:r>
            <a:r>
              <a:rPr lang="en-US" sz="1600" dirty="0" err="1"/>
              <a:t>monitorizarea</a:t>
            </a:r>
            <a:r>
              <a:rPr lang="en-US" sz="1600" dirty="0"/>
              <a:t> interna a </a:t>
            </a:r>
            <a:r>
              <a:rPr lang="en-US" sz="1600" dirty="0" err="1"/>
              <a:t>proiectelor</a:t>
            </a:r>
            <a:r>
              <a:rPr lang="en-US" sz="1600" dirty="0"/>
              <a:t> </a:t>
            </a:r>
            <a:r>
              <a:rPr lang="ro-RO" sz="1600" dirty="0"/>
              <a:t>contractate</a:t>
            </a:r>
            <a:r>
              <a:rPr lang="en-US" sz="1600" dirty="0"/>
              <a:t> in </a:t>
            </a:r>
            <a:r>
              <a:rPr lang="en-US" sz="1600" dirty="0" err="1"/>
              <a:t>cadrul</a:t>
            </a:r>
            <a:r>
              <a:rPr lang="en-US" sz="1600" dirty="0"/>
              <a:t> POR NE 2021-2027;</a:t>
            </a:r>
          </a:p>
          <a:p>
            <a:pPr marL="914400" lvl="1" indent="-457200" algn="just"/>
            <a:endParaRPr lang="en-US" sz="1600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C83F3C0-D3B4-4192-B4BE-6ADE3485AED6}"/>
              </a:ext>
            </a:extLst>
          </p:cNvPr>
          <p:cNvSpPr/>
          <p:nvPr/>
        </p:nvSpPr>
        <p:spPr>
          <a:xfrm>
            <a:off x="4857700" y="1700417"/>
            <a:ext cx="10798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just"/>
            <a:r>
              <a:rPr lang="ro-RO" sz="1400" b="1" dirty="0"/>
              <a:t>Doua nivele</a:t>
            </a:r>
            <a:endParaRPr lang="en-US" sz="14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B27755-9427-443D-8AD1-EEB09F00D2FA}"/>
              </a:ext>
            </a:extLst>
          </p:cNvPr>
          <p:cNvSpPr txBox="1"/>
          <p:nvPr/>
        </p:nvSpPr>
        <p:spPr>
          <a:xfrm>
            <a:off x="1961695" y="2129314"/>
            <a:ext cx="18524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i="1" u="sng" dirty="0"/>
              <a:t>Rolul</a:t>
            </a:r>
            <a:r>
              <a:rPr lang="en-US" i="1" u="sng" dirty="0"/>
              <a:t> </a:t>
            </a:r>
            <a:r>
              <a:rPr lang="en-US" i="1" u="sng" dirty="0" err="1"/>
              <a:t>decizional</a:t>
            </a:r>
            <a:r>
              <a:rPr lang="en-US" i="1" u="sng" dirty="0"/>
              <a:t> 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D234EF5-8F43-4824-9D59-DBD8D1E3816B}"/>
              </a:ext>
            </a:extLst>
          </p:cNvPr>
          <p:cNvCxnSpPr>
            <a:cxnSpLocks/>
          </p:cNvCxnSpPr>
          <p:nvPr/>
        </p:nvCxnSpPr>
        <p:spPr>
          <a:xfrm>
            <a:off x="6100439" y="2231628"/>
            <a:ext cx="49710" cy="3991372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84E98B2F-2698-439A-88B6-DA18A475421E}"/>
              </a:ext>
            </a:extLst>
          </p:cNvPr>
          <p:cNvSpPr txBox="1"/>
          <p:nvPr/>
        </p:nvSpPr>
        <p:spPr>
          <a:xfrm>
            <a:off x="8284707" y="2136338"/>
            <a:ext cx="149848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i="1" u="sng" dirty="0"/>
              <a:t>Rolul </a:t>
            </a:r>
            <a:r>
              <a:rPr lang="en-US" i="1" u="sng" dirty="0" err="1"/>
              <a:t>executiv</a:t>
            </a:r>
            <a:endParaRPr lang="en-US" i="1" u="sng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DC5B437-55B1-4B0C-9A3A-EF2B0954BFB1}"/>
              </a:ext>
            </a:extLst>
          </p:cNvPr>
          <p:cNvSpPr txBox="1"/>
          <p:nvPr/>
        </p:nvSpPr>
        <p:spPr>
          <a:xfrm>
            <a:off x="159798" y="4490653"/>
            <a:ext cx="5755101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85800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legifer</a:t>
            </a:r>
            <a:r>
              <a:rPr lang="ro-RO" sz="1600" dirty="0" err="1"/>
              <a:t>eaza</a:t>
            </a:r>
            <a:r>
              <a:rPr lang="en-US" sz="1600" dirty="0"/>
              <a:t>/</a:t>
            </a:r>
            <a:r>
              <a:rPr lang="en-US" sz="1600" dirty="0" err="1"/>
              <a:t>aproba</a:t>
            </a:r>
            <a:r>
              <a:rPr lang="en-US" sz="1600" dirty="0"/>
              <a:t> </a:t>
            </a:r>
            <a:r>
              <a:rPr lang="en-US" sz="1600" dirty="0" err="1"/>
              <a:t>procedurile</a:t>
            </a:r>
            <a:r>
              <a:rPr lang="en-US" sz="1600" dirty="0"/>
              <a:t> </a:t>
            </a:r>
            <a:r>
              <a:rPr lang="en-US" sz="1600" dirty="0" err="1"/>
              <a:t>si</a:t>
            </a:r>
            <a:r>
              <a:rPr lang="en-US" sz="1600" dirty="0"/>
              <a:t> </a:t>
            </a:r>
            <a:r>
              <a:rPr lang="en-US" sz="1600" dirty="0" err="1"/>
              <a:t>documentele</a:t>
            </a:r>
            <a:r>
              <a:rPr lang="en-US" sz="1600" dirty="0"/>
              <a:t> </a:t>
            </a:r>
            <a:r>
              <a:rPr lang="en-US" sz="1600" dirty="0" err="1"/>
              <a:t>strategice</a:t>
            </a:r>
            <a:r>
              <a:rPr lang="en-US" sz="1600" dirty="0"/>
              <a:t> </a:t>
            </a:r>
            <a:r>
              <a:rPr lang="ro-RO" sz="1600" dirty="0"/>
              <a:t>(</a:t>
            </a:r>
            <a:r>
              <a:rPr lang="en-US" sz="1600" dirty="0"/>
              <a:t>elaborate de </a:t>
            </a:r>
            <a:r>
              <a:rPr lang="en-US" sz="1600" dirty="0" err="1"/>
              <a:t>aparatul</a:t>
            </a:r>
            <a:r>
              <a:rPr lang="en-US" sz="1600" dirty="0"/>
              <a:t> </a:t>
            </a:r>
            <a:r>
              <a:rPr lang="en-US" sz="1600" dirty="0" err="1"/>
              <a:t>tehnic</a:t>
            </a:r>
            <a:r>
              <a:rPr lang="en-US" sz="1600" dirty="0"/>
              <a:t> al UAT/</a:t>
            </a:r>
            <a:r>
              <a:rPr lang="en-US" sz="1600" dirty="0" err="1"/>
              <a:t>Parteneriat</a:t>
            </a:r>
            <a:r>
              <a:rPr lang="en-US" sz="1600" dirty="0"/>
              <a:t>/ADI</a:t>
            </a:r>
            <a:r>
              <a:rPr lang="ro-RO" sz="1600" dirty="0"/>
              <a:t>)</a:t>
            </a:r>
            <a:endParaRPr lang="en-US" sz="1600" dirty="0"/>
          </a:p>
          <a:p>
            <a:pPr marL="685800" indent="-287338" algn="just">
              <a:buFont typeface="Wingdings" panose="05000000000000000000" pitchFamily="2" charset="2"/>
              <a:buChar char="q"/>
            </a:pPr>
            <a:r>
              <a:rPr lang="en-US" sz="1600" dirty="0" err="1"/>
              <a:t>asigura</a:t>
            </a:r>
            <a:r>
              <a:rPr lang="en-US" sz="1600" dirty="0"/>
              <a:t> </a:t>
            </a:r>
            <a:r>
              <a:rPr lang="en-US" sz="1600" dirty="0" err="1"/>
              <a:t>mecanismul</a:t>
            </a:r>
            <a:r>
              <a:rPr lang="en-US" sz="1600" dirty="0"/>
              <a:t> de </a:t>
            </a:r>
            <a:r>
              <a:rPr lang="en-US" sz="1600" dirty="0" err="1"/>
              <a:t>guvernanta</a:t>
            </a:r>
            <a:endParaRPr lang="en-US" sz="1600" dirty="0"/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095CDE93-E70A-475D-AE3C-B4FE4782BF08}"/>
              </a:ext>
            </a:extLst>
          </p:cNvPr>
          <p:cNvCxnSpPr>
            <a:cxnSpLocks/>
            <a:stCxn id="8" idx="1"/>
            <a:endCxn id="9" idx="0"/>
          </p:cNvCxnSpPr>
          <p:nvPr/>
        </p:nvCxnSpPr>
        <p:spPr>
          <a:xfrm rot="10800000" flipV="1">
            <a:off x="2887932" y="1854306"/>
            <a:ext cx="1969768" cy="275008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6857B714-77F2-4C88-84C4-DCCD5E833E90}"/>
              </a:ext>
            </a:extLst>
          </p:cNvPr>
          <p:cNvCxnSpPr>
            <a:cxnSpLocks/>
            <a:stCxn id="8" idx="3"/>
            <a:endCxn id="11" idx="0"/>
          </p:cNvCxnSpPr>
          <p:nvPr/>
        </p:nvCxnSpPr>
        <p:spPr>
          <a:xfrm>
            <a:off x="5937548" y="1854306"/>
            <a:ext cx="3096402" cy="28203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Arrow: Down 14">
            <a:extLst>
              <a:ext uri="{FF2B5EF4-FFF2-40B4-BE49-F238E27FC236}">
                <a16:creationId xmlns:a16="http://schemas.microsoft.com/office/drawing/2014/main" id="{C4D240A6-DDDF-4400-BAF1-7DC16AA30D43}"/>
              </a:ext>
            </a:extLst>
          </p:cNvPr>
          <p:cNvSpPr/>
          <p:nvPr/>
        </p:nvSpPr>
        <p:spPr>
          <a:xfrm>
            <a:off x="5227334" y="1605043"/>
            <a:ext cx="248574" cy="169415"/>
          </a:xfrm>
          <a:prstGeom prst="downArrow">
            <a:avLst/>
          </a:prstGeom>
          <a:solidFill>
            <a:srgbClr val="1C4A8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22D7792-B57F-4068-9AFB-F7292D8120A5}"/>
              </a:ext>
            </a:extLst>
          </p:cNvPr>
          <p:cNvSpPr txBox="1"/>
          <p:nvPr/>
        </p:nvSpPr>
        <p:spPr>
          <a:xfrm>
            <a:off x="615746" y="2481918"/>
            <a:ext cx="5224567" cy="19697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b="1" i="1" dirty="0"/>
              <a:t>Consiliul Local</a:t>
            </a:r>
            <a:r>
              <a:rPr lang="ro-RO" dirty="0"/>
              <a:t> – in situatia in care se va elabora o SDT – la nivel de UAT</a:t>
            </a:r>
          </a:p>
          <a:p>
            <a:pPr algn="ctr"/>
            <a:r>
              <a:rPr lang="ro-RO" sz="1400" dirty="0"/>
              <a:t>sau</a:t>
            </a:r>
            <a:endParaRPr lang="en-US" sz="1400" dirty="0"/>
          </a:p>
          <a:p>
            <a:pPr algn="ctr"/>
            <a:r>
              <a:rPr lang="ro-RO" b="1" i="1" dirty="0"/>
              <a:t>Consiliile locale membre ale Parteneriatului/</a:t>
            </a:r>
            <a:r>
              <a:rPr lang="ro-RO" b="1" i="1" dirty="0" err="1"/>
              <a:t>Adunarii</a:t>
            </a:r>
            <a:r>
              <a:rPr lang="ro-RO" b="1" i="1" dirty="0"/>
              <a:t> Generale a </a:t>
            </a:r>
            <a:r>
              <a:rPr lang="ro-RO" b="1" i="1" dirty="0" err="1"/>
              <a:t>Asociatiei</a:t>
            </a:r>
            <a:r>
              <a:rPr lang="ro-RO" b="1" i="1" dirty="0"/>
              <a:t> de Dezvoltare Intercomunitara</a:t>
            </a:r>
            <a:r>
              <a:rPr lang="ro-RO" dirty="0"/>
              <a:t> - in </a:t>
            </a:r>
            <a:r>
              <a:rPr lang="ro-RO" dirty="0" err="1"/>
              <a:t>situatia</a:t>
            </a:r>
            <a:r>
              <a:rPr lang="ro-RO" dirty="0"/>
              <a:t> in care se va elabora o SDT – la nivel de ZUF sau ZM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BA0BB25-DEFD-49A2-AA28-A5A8F2FEFB26}"/>
              </a:ext>
            </a:extLst>
          </p:cNvPr>
          <p:cNvSpPr txBox="1"/>
          <p:nvPr/>
        </p:nvSpPr>
        <p:spPr>
          <a:xfrm>
            <a:off x="6468862" y="2505670"/>
            <a:ext cx="503659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o-RO" sz="1800" b="1" i="1" dirty="0"/>
              <a:t>Aparatul Tehnic al UAT/ZUF/ZM </a:t>
            </a:r>
          </a:p>
          <a:p>
            <a:pPr algn="ctr"/>
            <a:r>
              <a:rPr lang="ro-RO" sz="1800" dirty="0"/>
              <a:t>(structuri, departamente tehnice existente in cadrul UAT-urilor/ADI-urilor sau structuri nou </a:t>
            </a:r>
            <a:r>
              <a:rPr lang="ro-RO" sz="1800" dirty="0" err="1"/>
              <a:t>infiintate</a:t>
            </a:r>
            <a:r>
              <a:rPr lang="ro-RO" sz="1800" dirty="0"/>
              <a:t>).</a:t>
            </a:r>
            <a:endParaRPr lang="en-US" sz="1800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7647828-D14B-43BD-AD21-F05D00C97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8363" y="5718188"/>
            <a:ext cx="2263848" cy="114657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329E880F-91FA-4A3F-8B91-F26F13EACC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43857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2447</Words>
  <Application>Microsoft Office PowerPoint</Application>
  <PresentationFormat>Widescreen</PresentationFormat>
  <Paragraphs>256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Open Sans</vt:lpstr>
      <vt:lpstr>Trebuchet MS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Gabriela Bobeanu</cp:lastModifiedBy>
  <cp:revision>85</cp:revision>
  <cp:lastPrinted>2021-09-16T09:08:27Z</cp:lastPrinted>
  <dcterms:created xsi:type="dcterms:W3CDTF">2021-09-15T18:28:22Z</dcterms:created>
  <dcterms:modified xsi:type="dcterms:W3CDTF">2021-10-28T12:18:56Z</dcterms:modified>
</cp:coreProperties>
</file>